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jpg" ContentType="image/jpeg"/>
  <Default Extension="rels" ContentType="application/vnd.openxmlformats-package.relationships+xml"/>
  <Default Extension="vml" ContentType="application/vnd.openxmlformats-officedocument.vmlDrawing"/>
  <Default Extension="gif" ContentType="image/gif"/>
  <Default Extension="bin" ContentType="audio/unknown"/>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22.xml" ContentType="application/vnd.openxmlformats-officedocument.presentationml.notesSlide+xml"/>
  <Override PartName="/ppt/embeddings/oleObject3.bin" ContentType="application/vnd.openxmlformats-officedocument.oleObject"/>
  <Override PartName="/ppt/embeddings/oleObject4.bin" ContentType="application/vnd.openxmlformats-officedocument.oleObject"/>
  <Override PartName="/ppt/notesSlides/notesSlide23.xml" ContentType="application/vnd.openxmlformats-officedocument.presentationml.notesSlide+xml"/>
  <Override PartName="/ppt/embeddings/oleObject5.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76"/>
  </p:notesMasterIdLst>
  <p:sldIdLst>
    <p:sldId id="256" r:id="rId2"/>
    <p:sldId id="326" r:id="rId3"/>
    <p:sldId id="257" r:id="rId4"/>
    <p:sldId id="260" r:id="rId5"/>
    <p:sldId id="262" r:id="rId6"/>
    <p:sldId id="258" r:id="rId7"/>
    <p:sldId id="263" r:id="rId8"/>
    <p:sldId id="264" r:id="rId9"/>
    <p:sldId id="259" r:id="rId10"/>
    <p:sldId id="266" r:id="rId11"/>
    <p:sldId id="276" r:id="rId12"/>
    <p:sldId id="265" r:id="rId13"/>
    <p:sldId id="267" r:id="rId14"/>
    <p:sldId id="268" r:id="rId15"/>
    <p:sldId id="269" r:id="rId16"/>
    <p:sldId id="271" r:id="rId17"/>
    <p:sldId id="272" r:id="rId18"/>
    <p:sldId id="299" r:id="rId19"/>
    <p:sldId id="300" r:id="rId20"/>
    <p:sldId id="274" r:id="rId21"/>
    <p:sldId id="275" r:id="rId22"/>
    <p:sldId id="273" r:id="rId23"/>
    <p:sldId id="277" r:id="rId24"/>
    <p:sldId id="279" r:id="rId25"/>
    <p:sldId id="280" r:id="rId26"/>
    <p:sldId id="281" r:id="rId27"/>
    <p:sldId id="283" r:id="rId28"/>
    <p:sldId id="282" r:id="rId29"/>
    <p:sldId id="285" r:id="rId30"/>
    <p:sldId id="327" r:id="rId31"/>
    <p:sldId id="328" r:id="rId32"/>
    <p:sldId id="329" r:id="rId33"/>
    <p:sldId id="330" r:id="rId34"/>
    <p:sldId id="286" r:id="rId35"/>
    <p:sldId id="316" r:id="rId36"/>
    <p:sldId id="301" r:id="rId37"/>
    <p:sldId id="302" r:id="rId38"/>
    <p:sldId id="306" r:id="rId39"/>
    <p:sldId id="307" r:id="rId40"/>
    <p:sldId id="308" r:id="rId41"/>
    <p:sldId id="309" r:id="rId42"/>
    <p:sldId id="311" r:id="rId43"/>
    <p:sldId id="310" r:id="rId44"/>
    <p:sldId id="332" r:id="rId45"/>
    <p:sldId id="331" r:id="rId46"/>
    <p:sldId id="303" r:id="rId47"/>
    <p:sldId id="304" r:id="rId48"/>
    <p:sldId id="305" r:id="rId49"/>
    <p:sldId id="296" r:id="rId50"/>
    <p:sldId id="318" r:id="rId51"/>
    <p:sldId id="297" r:id="rId52"/>
    <p:sldId id="322" r:id="rId53"/>
    <p:sldId id="312" r:id="rId54"/>
    <p:sldId id="313" r:id="rId55"/>
    <p:sldId id="315" r:id="rId56"/>
    <p:sldId id="319" r:id="rId57"/>
    <p:sldId id="321" r:id="rId58"/>
    <p:sldId id="320" r:id="rId59"/>
    <p:sldId id="337" r:id="rId60"/>
    <p:sldId id="323" r:id="rId61"/>
    <p:sldId id="324" r:id="rId62"/>
    <p:sldId id="336" r:id="rId63"/>
    <p:sldId id="325" r:id="rId64"/>
    <p:sldId id="333" r:id="rId65"/>
    <p:sldId id="338" r:id="rId66"/>
    <p:sldId id="335" r:id="rId67"/>
    <p:sldId id="334" r:id="rId68"/>
    <p:sldId id="339" r:id="rId69"/>
    <p:sldId id="340" r:id="rId70"/>
    <p:sldId id="341" r:id="rId71"/>
    <p:sldId id="342" r:id="rId72"/>
    <p:sldId id="343" r:id="rId73"/>
    <p:sldId id="344" r:id="rId74"/>
    <p:sldId id="346" r:id="rId75"/>
  </p:sldIdLst>
  <p:sldSz cx="9144000" cy="6858000" type="screen4x3"/>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2197"/>
    <p:restoredTop sz="78003"/>
  </p:normalViewPr>
  <p:slideViewPr>
    <p:cSldViewPr snapToGrid="0" snapToObjects="1">
      <p:cViewPr>
        <p:scale>
          <a:sx n="90" d="100"/>
          <a:sy n="90" d="100"/>
        </p:scale>
        <p:origin x="144" y="-296"/>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77" d="100"/>
          <a:sy n="77" d="100"/>
        </p:scale>
        <p:origin x="2264"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notesMaster" Target="notesMasters/notesMaster1.xml"/><Relationship Id="rId77" Type="http://schemas.openxmlformats.org/officeDocument/2006/relationships/presProps" Target="presProps.xml"/><Relationship Id="rId78" Type="http://schemas.openxmlformats.org/officeDocument/2006/relationships/viewProps" Target="viewProps.xml"/><Relationship Id="rId79" Type="http://schemas.openxmlformats.org/officeDocument/2006/relationships/theme" Target="theme/theme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0.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131F3C-608A-894D-BE39-32B42C9AE5BF}" type="datetimeFigureOut">
              <a:rPr lang="en-US" smtClean="0"/>
              <a:t>6/15/16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322D8F-C47B-574D-BBBD-127B5F29BAF6}" type="slidenum">
              <a:rPr lang="en-US" smtClean="0"/>
              <a:t>‹#›</a:t>
            </a:fld>
            <a:endParaRPr lang="en-US"/>
          </a:p>
        </p:txBody>
      </p:sp>
    </p:spTree>
    <p:extLst>
      <p:ext uri="{BB962C8B-B14F-4D97-AF65-F5344CB8AC3E}">
        <p14:creationId xmlns:p14="http://schemas.microsoft.com/office/powerpoint/2010/main" val="1342205594"/>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www.ncbi.nlm.nih.gov/pmc/articles/PMC3010833/#bib11" TargetMode="External"/><Relationship Id="rId4" Type="http://schemas.openxmlformats.org/officeDocument/2006/relationships/hyperlink" Target="http://www.ncbi.nlm.nih.gov/pmc/articles/PMC3010833/#bib12" TargetMode="External"/><Relationship Id="rId5" Type="http://schemas.openxmlformats.org/officeDocument/2006/relationships/hyperlink" Target="http://www.ncbi.nlm.nih.gov/pmc/articles/PMC3010833/table/tbl1/" TargetMode="External"/><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newt.phys.unsw.edu.au</a:t>
            </a:r>
            <a:r>
              <a:rPr lang="en-US" dirty="0" smtClean="0"/>
              <a:t>/</a:t>
            </a:r>
            <a:r>
              <a:rPr lang="en-US" dirty="0" err="1" smtClean="0"/>
              <a:t>jw</a:t>
            </a:r>
            <a:r>
              <a:rPr lang="en-US" dirty="0" smtClean="0"/>
              <a:t>/</a:t>
            </a:r>
            <a:r>
              <a:rPr lang="en-US" dirty="0" err="1" smtClean="0"/>
              <a:t>dBNoFlash.html</a:t>
            </a:r>
            <a:endParaRPr lang="en-US" dirty="0"/>
          </a:p>
        </p:txBody>
      </p:sp>
      <p:sp>
        <p:nvSpPr>
          <p:cNvPr id="4" name="Slide Number Placeholder 3"/>
          <p:cNvSpPr>
            <a:spLocks noGrp="1"/>
          </p:cNvSpPr>
          <p:nvPr>
            <p:ph type="sldNum" sz="quarter" idx="10"/>
          </p:nvPr>
        </p:nvSpPr>
        <p:spPr/>
        <p:txBody>
          <a:bodyPr/>
          <a:lstStyle/>
          <a:p>
            <a:fld id="{35322D8F-C47B-574D-BBBD-127B5F29BAF6}" type="slidenum">
              <a:rPr lang="en-US" smtClean="0"/>
              <a:t>9</a:t>
            </a:fld>
            <a:endParaRPr lang="en-US"/>
          </a:p>
        </p:txBody>
      </p:sp>
    </p:spTree>
    <p:extLst>
      <p:ext uri="{BB962C8B-B14F-4D97-AF65-F5344CB8AC3E}">
        <p14:creationId xmlns:p14="http://schemas.microsoft.com/office/powerpoint/2010/main" val="12811902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www.youtube.com</a:t>
            </a:r>
            <a:r>
              <a:rPr lang="en-US" dirty="0" smtClean="0"/>
              <a:t>/</a:t>
            </a:r>
            <a:r>
              <a:rPr lang="en-US" dirty="0" err="1" smtClean="0"/>
              <a:t>watch?v</a:t>
            </a:r>
            <a:r>
              <a:rPr lang="en-US" dirty="0" smtClean="0"/>
              <a:t>=0jyxhozq89g</a:t>
            </a:r>
            <a:endParaRPr lang="en-US" dirty="0"/>
          </a:p>
        </p:txBody>
      </p:sp>
      <p:sp>
        <p:nvSpPr>
          <p:cNvPr id="4" name="Slide Number Placeholder 3"/>
          <p:cNvSpPr>
            <a:spLocks noGrp="1"/>
          </p:cNvSpPr>
          <p:nvPr>
            <p:ph type="sldNum" sz="quarter" idx="10"/>
          </p:nvPr>
        </p:nvSpPr>
        <p:spPr/>
        <p:txBody>
          <a:bodyPr/>
          <a:lstStyle/>
          <a:p>
            <a:fld id="{35322D8F-C47B-574D-BBBD-127B5F29BAF6}" type="slidenum">
              <a:rPr lang="en-US" smtClean="0"/>
              <a:t>23</a:t>
            </a:fld>
            <a:endParaRPr lang="en-US"/>
          </a:p>
        </p:txBody>
      </p:sp>
    </p:spTree>
    <p:extLst>
      <p:ext uri="{BB962C8B-B14F-4D97-AF65-F5344CB8AC3E}">
        <p14:creationId xmlns:p14="http://schemas.microsoft.com/office/powerpoint/2010/main" val="9035456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www.advancedotology.org</a:t>
            </a:r>
            <a:r>
              <a:rPr lang="en-US" dirty="0" smtClean="0"/>
              <a:t>/</a:t>
            </a:r>
            <a:r>
              <a:rPr lang="en-US" dirty="0" err="1" smtClean="0"/>
              <a:t>sayilar</a:t>
            </a:r>
            <a:r>
              <a:rPr lang="en-US" dirty="0" smtClean="0"/>
              <a:t>/73/</a:t>
            </a:r>
            <a:r>
              <a:rPr lang="en-US" dirty="0" err="1" smtClean="0"/>
              <a:t>buyuk</a:t>
            </a:r>
            <a:r>
              <a:rPr lang="en-US" smtClean="0"/>
              <a:t>/IAOJan2012p123-129.pdf</a:t>
            </a:r>
            <a:endParaRPr lang="en-US"/>
          </a:p>
        </p:txBody>
      </p:sp>
      <p:sp>
        <p:nvSpPr>
          <p:cNvPr id="4" name="Slide Number Placeholder 3"/>
          <p:cNvSpPr>
            <a:spLocks noGrp="1"/>
          </p:cNvSpPr>
          <p:nvPr>
            <p:ph type="sldNum" sz="quarter" idx="10"/>
          </p:nvPr>
        </p:nvSpPr>
        <p:spPr/>
        <p:txBody>
          <a:bodyPr/>
          <a:lstStyle/>
          <a:p>
            <a:fld id="{35322D8F-C47B-574D-BBBD-127B5F29BAF6}" type="slidenum">
              <a:rPr lang="en-US" smtClean="0"/>
              <a:t>28</a:t>
            </a:fld>
            <a:endParaRPr lang="en-US"/>
          </a:p>
        </p:txBody>
      </p:sp>
    </p:spTree>
    <p:extLst>
      <p:ext uri="{BB962C8B-B14F-4D97-AF65-F5344CB8AC3E}">
        <p14:creationId xmlns:p14="http://schemas.microsoft.com/office/powerpoint/2010/main" val="891070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www.cochlea.eu</a:t>
            </a:r>
            <a:r>
              <a:rPr lang="en-US" dirty="0" smtClean="0"/>
              <a:t>/</a:t>
            </a:r>
            <a:r>
              <a:rPr lang="en-US" dirty="0" err="1" smtClean="0"/>
              <a:t>en</a:t>
            </a:r>
            <a:r>
              <a:rPr lang="en-US" dirty="0" smtClean="0"/>
              <a:t>/cochlea/function</a:t>
            </a:r>
            <a:endParaRPr lang="en-US" dirty="0"/>
          </a:p>
        </p:txBody>
      </p:sp>
      <p:sp>
        <p:nvSpPr>
          <p:cNvPr id="4" name="Slide Number Placeholder 3"/>
          <p:cNvSpPr>
            <a:spLocks noGrp="1"/>
          </p:cNvSpPr>
          <p:nvPr>
            <p:ph type="sldNum" sz="quarter" idx="10"/>
          </p:nvPr>
        </p:nvSpPr>
        <p:spPr/>
        <p:txBody>
          <a:bodyPr/>
          <a:lstStyle/>
          <a:p>
            <a:fld id="{35322D8F-C47B-574D-BBBD-127B5F29BAF6}" type="slidenum">
              <a:rPr lang="en-US" smtClean="0"/>
              <a:t>32</a:t>
            </a:fld>
            <a:endParaRPr lang="en-US"/>
          </a:p>
        </p:txBody>
      </p:sp>
    </p:spTree>
    <p:extLst>
      <p:ext uri="{BB962C8B-B14F-4D97-AF65-F5344CB8AC3E}">
        <p14:creationId xmlns:p14="http://schemas.microsoft.com/office/powerpoint/2010/main" val="631470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err="1" smtClean="0"/>
              <a:t>www.csis.ul.ie</a:t>
            </a:r>
            <a:r>
              <a:rPr lang="en-US" i="1" dirty="0" smtClean="0"/>
              <a:t>/</a:t>
            </a:r>
            <a:r>
              <a:rPr lang="en-US" i="1" dirty="0" err="1" smtClean="0"/>
              <a:t>ccmcm</a:t>
            </a:r>
            <a:r>
              <a:rPr lang="en-US" i="1" dirty="0" smtClean="0"/>
              <a:t>/cs5611/Riana/PsychoacLect2.</a:t>
            </a:r>
            <a:r>
              <a:rPr lang="en-US" b="1" i="1" dirty="0" smtClean="0"/>
              <a:t>ppt</a:t>
            </a:r>
          </a:p>
          <a:p>
            <a:endParaRPr lang="en-US" dirty="0"/>
          </a:p>
        </p:txBody>
      </p:sp>
      <p:sp>
        <p:nvSpPr>
          <p:cNvPr id="4" name="Slide Number Placeholder 3"/>
          <p:cNvSpPr>
            <a:spLocks noGrp="1"/>
          </p:cNvSpPr>
          <p:nvPr>
            <p:ph type="sldNum" sz="quarter" idx="10"/>
          </p:nvPr>
        </p:nvSpPr>
        <p:spPr/>
        <p:txBody>
          <a:bodyPr/>
          <a:lstStyle/>
          <a:p>
            <a:fld id="{35322D8F-C47B-574D-BBBD-127B5F29BAF6}" type="slidenum">
              <a:rPr lang="en-US" smtClean="0"/>
              <a:t>36</a:t>
            </a:fld>
            <a:endParaRPr lang="en-US"/>
          </a:p>
        </p:txBody>
      </p:sp>
    </p:spTree>
    <p:extLst>
      <p:ext uri="{BB962C8B-B14F-4D97-AF65-F5344CB8AC3E}">
        <p14:creationId xmlns:p14="http://schemas.microsoft.com/office/powerpoint/2010/main" val="14926494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different orientation</a:t>
            </a:r>
            <a:endParaRPr lang="en-US" dirty="0"/>
          </a:p>
        </p:txBody>
      </p:sp>
      <p:sp>
        <p:nvSpPr>
          <p:cNvPr id="4" name="Slide Number Placeholder 3"/>
          <p:cNvSpPr>
            <a:spLocks noGrp="1"/>
          </p:cNvSpPr>
          <p:nvPr>
            <p:ph type="sldNum" sz="quarter" idx="10"/>
          </p:nvPr>
        </p:nvSpPr>
        <p:spPr/>
        <p:txBody>
          <a:bodyPr/>
          <a:lstStyle/>
          <a:p>
            <a:fld id="{35322D8F-C47B-574D-BBBD-127B5F29BAF6}" type="slidenum">
              <a:rPr lang="en-US" smtClean="0"/>
              <a:t>37</a:t>
            </a:fld>
            <a:endParaRPr lang="en-US"/>
          </a:p>
        </p:txBody>
      </p:sp>
    </p:spTree>
    <p:extLst>
      <p:ext uri="{BB962C8B-B14F-4D97-AF65-F5344CB8AC3E}">
        <p14:creationId xmlns:p14="http://schemas.microsoft.com/office/powerpoint/2010/main" val="20425598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322D8F-C47B-574D-BBBD-127B5F29BAF6}" type="slidenum">
              <a:rPr lang="en-US" smtClean="0"/>
              <a:t>38</a:t>
            </a:fld>
            <a:endParaRPr lang="en-US"/>
          </a:p>
        </p:txBody>
      </p:sp>
    </p:spTree>
    <p:extLst>
      <p:ext uri="{BB962C8B-B14F-4D97-AF65-F5344CB8AC3E}">
        <p14:creationId xmlns:p14="http://schemas.microsoft.com/office/powerpoint/2010/main" val="10782418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a:t>
            </a:r>
          </a:p>
          <a:p>
            <a:pPr marL="0" marR="0" indent="0" algn="l" defTabSz="685800" rtl="0" eaLnBrk="1" fontAlgn="auto" latinLnBrk="0" hangingPunct="1">
              <a:lnSpc>
                <a:spcPct val="100000"/>
              </a:lnSpc>
              <a:spcBef>
                <a:spcPts val="0"/>
              </a:spcBef>
              <a:spcAft>
                <a:spcPts val="0"/>
              </a:spcAft>
              <a:buClrTx/>
              <a:buSzTx/>
              <a:buFontTx/>
              <a:buNone/>
              <a:tabLst/>
              <a:defRPr/>
            </a:pPr>
            <a:r>
              <a:rPr lang="en-US" sz="900" kern="1200" dirty="0" smtClean="0">
                <a:solidFill>
                  <a:schemeClr val="tx1"/>
                </a:solidFill>
                <a:effectLst/>
                <a:latin typeface="+mn-lt"/>
                <a:ea typeface="+mn-ea"/>
                <a:cs typeface="+mn-cs"/>
              </a:rPr>
              <a:t>The vertebrate cochlea is responsible for transducing a mechanical stimulus, sound, into a synaptic signal that is relayed via the spiral ganglion cells to the brain.  The auditory hair cells are the specialized sensory cells that mediate transduction.  They do this by virtue of their specialized morphology, with actin-rich </a:t>
            </a:r>
            <a:r>
              <a:rPr lang="en-US" sz="900" kern="1200" dirty="0" err="1" smtClean="0">
                <a:solidFill>
                  <a:schemeClr val="tx1"/>
                </a:solidFill>
                <a:effectLst/>
                <a:latin typeface="+mn-lt"/>
                <a:ea typeface="+mn-ea"/>
                <a:cs typeface="+mn-cs"/>
              </a:rPr>
              <a:t>stereocilia</a:t>
            </a:r>
            <a:r>
              <a:rPr lang="en-US" sz="900" kern="1200" dirty="0" smtClean="0">
                <a:solidFill>
                  <a:schemeClr val="tx1"/>
                </a:solidFill>
                <a:effectLst/>
                <a:latin typeface="+mn-lt"/>
                <a:ea typeface="+mn-ea"/>
                <a:cs typeface="+mn-cs"/>
              </a:rPr>
              <a:t> that are sensitive to mechanical perturbation on their apical pole and robust innervation from the spiral ganglion cells on their basal pole.  This micrograph uses confocal microscopy to visualize these essential components in the pathway of sound transduction in the rat cochlea.  Hair cells (green) are labeled using a combination of fluorescently conjugated </a:t>
            </a:r>
            <a:r>
              <a:rPr lang="en-US" sz="900" kern="1200" dirty="0" err="1" smtClean="0">
                <a:solidFill>
                  <a:schemeClr val="tx1"/>
                </a:solidFill>
                <a:effectLst/>
                <a:latin typeface="+mn-lt"/>
                <a:ea typeface="+mn-ea"/>
                <a:cs typeface="+mn-cs"/>
              </a:rPr>
              <a:t>phalloidin</a:t>
            </a:r>
            <a:r>
              <a:rPr lang="en-US" sz="900" kern="1200" dirty="0" smtClean="0">
                <a:solidFill>
                  <a:schemeClr val="tx1"/>
                </a:solidFill>
                <a:effectLst/>
                <a:latin typeface="+mn-lt"/>
                <a:ea typeface="+mn-ea"/>
                <a:cs typeface="+mn-cs"/>
              </a:rPr>
              <a:t> (marking the actin-rich </a:t>
            </a:r>
            <a:r>
              <a:rPr lang="en-US" sz="900" kern="1200" dirty="0" err="1" smtClean="0">
                <a:solidFill>
                  <a:schemeClr val="tx1"/>
                </a:solidFill>
                <a:effectLst/>
                <a:latin typeface="+mn-lt"/>
                <a:ea typeface="+mn-ea"/>
                <a:cs typeface="+mn-cs"/>
              </a:rPr>
              <a:t>stereocilia</a:t>
            </a:r>
            <a:r>
              <a:rPr lang="en-US" sz="900" kern="1200" dirty="0" smtClean="0">
                <a:solidFill>
                  <a:schemeClr val="tx1"/>
                </a:solidFill>
                <a:effectLst/>
                <a:latin typeface="+mn-lt"/>
                <a:ea typeface="+mn-ea"/>
                <a:cs typeface="+mn-cs"/>
              </a:rPr>
              <a:t>) and an antibody against </a:t>
            </a:r>
            <a:r>
              <a:rPr lang="en-US" sz="900" kern="1200" dirty="0" err="1" smtClean="0">
                <a:solidFill>
                  <a:schemeClr val="tx1"/>
                </a:solidFill>
                <a:effectLst/>
                <a:latin typeface="+mn-lt"/>
                <a:ea typeface="+mn-ea"/>
                <a:cs typeface="+mn-cs"/>
              </a:rPr>
              <a:t>calretinin</a:t>
            </a:r>
            <a:r>
              <a:rPr lang="en-US" sz="900" kern="1200" dirty="0" smtClean="0">
                <a:solidFill>
                  <a:schemeClr val="tx1"/>
                </a:solidFill>
                <a:effectLst/>
                <a:latin typeface="+mn-lt"/>
                <a:ea typeface="+mn-ea"/>
                <a:cs typeface="+mn-cs"/>
              </a:rPr>
              <a:t> (a cytosolic calcium buffer enriched in the cytoplasm of sensory hair cells) to label the </a:t>
            </a:r>
            <a:r>
              <a:rPr lang="en-US" sz="900" kern="1200" dirty="0" err="1" smtClean="0">
                <a:solidFill>
                  <a:schemeClr val="tx1"/>
                </a:solidFill>
                <a:effectLst/>
                <a:latin typeface="+mn-lt"/>
                <a:ea typeface="+mn-ea"/>
                <a:cs typeface="+mn-cs"/>
              </a:rPr>
              <a:t>stereocilia</a:t>
            </a:r>
            <a:r>
              <a:rPr lang="en-US" sz="900" kern="1200" dirty="0" smtClean="0">
                <a:solidFill>
                  <a:schemeClr val="tx1"/>
                </a:solidFill>
                <a:effectLst/>
                <a:latin typeface="+mn-lt"/>
                <a:ea typeface="+mn-ea"/>
                <a:cs typeface="+mn-cs"/>
              </a:rPr>
              <a:t> and cell bodies.  The afferent processes of the spiral ganglion cell bodies (red) are labeled using an antibody against a transporter, the </a:t>
            </a:r>
            <a:r>
              <a:rPr lang="en-US" sz="900" kern="1200" dirty="0" err="1" smtClean="0">
                <a:solidFill>
                  <a:schemeClr val="tx1"/>
                </a:solidFill>
                <a:effectLst/>
                <a:latin typeface="+mn-lt"/>
                <a:ea typeface="+mn-ea"/>
                <a:cs typeface="+mn-cs"/>
              </a:rPr>
              <a:t>Na,K</a:t>
            </a:r>
            <a:r>
              <a:rPr lang="en-US" sz="900" kern="1200" dirty="0" smtClean="0">
                <a:solidFill>
                  <a:schemeClr val="tx1"/>
                </a:solidFill>
                <a:effectLst/>
                <a:latin typeface="+mn-lt"/>
                <a:ea typeface="+mn-ea"/>
                <a:cs typeface="+mn-cs"/>
              </a:rPr>
              <a:t>-ATPase α3, enriched in the membrane of these processes.  Each hair cell is approximately 10 µm wide.</a:t>
            </a:r>
          </a:p>
          <a:p>
            <a:endParaRPr lang="en-US" dirty="0" smtClean="0"/>
          </a:p>
          <a:p>
            <a:r>
              <a:rPr lang="en-US" dirty="0" smtClean="0"/>
              <a:t>Sonja</a:t>
            </a:r>
            <a:r>
              <a:rPr lang="en-US" baseline="0" dirty="0" smtClean="0"/>
              <a:t> </a:t>
            </a:r>
            <a:r>
              <a:rPr lang="en-US" baseline="0" dirty="0" err="1" smtClean="0"/>
              <a:t>Pyott</a:t>
            </a:r>
            <a:r>
              <a:rPr lang="en-US" baseline="0" dirty="0" smtClean="0"/>
              <a:t>; </a:t>
            </a:r>
            <a:r>
              <a:rPr lang="en-US" dirty="0" smtClean="0"/>
              <a:t>http://</a:t>
            </a:r>
            <a:r>
              <a:rPr lang="en-US" dirty="0" err="1" smtClean="0"/>
              <a:t>thepyottlab.com</a:t>
            </a:r>
            <a:r>
              <a:rPr lang="en-US" dirty="0" smtClean="0"/>
              <a: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5322D8F-C47B-574D-BBBD-127B5F29BAF6}" type="slidenum">
              <a:rPr lang="en-US" smtClean="0"/>
              <a:t>41</a:t>
            </a:fld>
            <a:endParaRPr lang="en-US"/>
          </a:p>
        </p:txBody>
      </p:sp>
    </p:spTree>
    <p:extLst>
      <p:ext uri="{BB962C8B-B14F-4D97-AF65-F5344CB8AC3E}">
        <p14:creationId xmlns:p14="http://schemas.microsoft.com/office/powerpoint/2010/main" val="3855556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www.d.umn.edu</a:t>
            </a:r>
            <a:r>
              <a:rPr lang="en-US" dirty="0" smtClean="0"/>
              <a:t>/~</a:t>
            </a:r>
            <a:r>
              <a:rPr lang="en-US" dirty="0" err="1" smtClean="0"/>
              <a:t>jfitzake</a:t>
            </a:r>
            <a:r>
              <a:rPr lang="en-US" dirty="0" smtClean="0"/>
              <a:t>/Lectures/</a:t>
            </a:r>
            <a:r>
              <a:rPr lang="en-US" dirty="0" err="1" smtClean="0"/>
              <a:t>UndergradPharmacy</a:t>
            </a:r>
            <a:r>
              <a:rPr lang="en-US" dirty="0" smtClean="0"/>
              <a:t>/</a:t>
            </a:r>
            <a:r>
              <a:rPr lang="en-US" dirty="0" err="1" smtClean="0"/>
              <a:t>SensoryPhysiology</a:t>
            </a:r>
            <a:r>
              <a:rPr lang="en-US" dirty="0" smtClean="0"/>
              <a:t>/Audition/</a:t>
            </a:r>
            <a:r>
              <a:rPr lang="en-US" dirty="0" err="1" smtClean="0"/>
              <a:t>OHCFunction.html</a:t>
            </a:r>
            <a:endParaRPr lang="en-US" dirty="0" smtClean="0"/>
          </a:p>
          <a:p>
            <a:endParaRPr lang="en-US" dirty="0" smtClean="0"/>
          </a:p>
          <a:p>
            <a:r>
              <a:rPr lang="en-US" dirty="0" smtClean="0"/>
              <a:t>See</a:t>
            </a:r>
            <a:r>
              <a:rPr lang="en-US" baseline="0" dirty="0" smtClean="0"/>
              <a:t> also: http://</a:t>
            </a:r>
            <a:r>
              <a:rPr lang="en-US" baseline="0" dirty="0" err="1" smtClean="0"/>
              <a:t>www.d.umn.edu</a:t>
            </a:r>
            <a:r>
              <a:rPr lang="en-US" baseline="0" dirty="0" smtClean="0"/>
              <a:t>/~</a:t>
            </a:r>
            <a:r>
              <a:rPr lang="en-US" baseline="0" dirty="0" err="1" smtClean="0"/>
              <a:t>jfitzake</a:t>
            </a:r>
            <a:r>
              <a:rPr lang="en-US" baseline="0" dirty="0" smtClean="0"/>
              <a:t>/Lectures/DMED/</a:t>
            </a:r>
            <a:r>
              <a:rPr lang="en-US" baseline="0" dirty="0" err="1" smtClean="0"/>
              <a:t>InnerEar</a:t>
            </a:r>
            <a:r>
              <a:rPr lang="en-US" baseline="0" dirty="0" smtClean="0"/>
              <a:t>/</a:t>
            </a:r>
            <a:r>
              <a:rPr lang="en-US" baseline="0" dirty="0" err="1" smtClean="0"/>
              <a:t>CochlearPhysiology</a:t>
            </a:r>
            <a:r>
              <a:rPr lang="en-US" baseline="0" dirty="0" smtClean="0"/>
              <a:t>/</a:t>
            </a:r>
            <a:r>
              <a:rPr lang="en-US" baseline="0" dirty="0" err="1" smtClean="0"/>
              <a:t>ActiveProcess.html</a:t>
            </a: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5322D8F-C47B-574D-BBBD-127B5F29BAF6}" type="slidenum">
              <a:rPr lang="en-US" smtClean="0"/>
              <a:t>50</a:t>
            </a:fld>
            <a:endParaRPr lang="en-US"/>
          </a:p>
        </p:txBody>
      </p:sp>
    </p:spTree>
    <p:extLst>
      <p:ext uri="{BB962C8B-B14F-4D97-AF65-F5344CB8AC3E}">
        <p14:creationId xmlns:p14="http://schemas.microsoft.com/office/powerpoint/2010/main" val="5879755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www.youtube.com</a:t>
            </a:r>
            <a:r>
              <a:rPr lang="en-US" dirty="0" smtClean="0"/>
              <a:t>/</a:t>
            </a:r>
            <a:r>
              <a:rPr lang="en-US" dirty="0" err="1" smtClean="0"/>
              <a:t>watch?v</a:t>
            </a:r>
            <a:r>
              <a:rPr lang="en-US" dirty="0" smtClean="0"/>
              <a:t>=Xo9bwQuYrRo</a:t>
            </a:r>
          </a:p>
          <a:p>
            <a:endParaRPr lang="en-US" dirty="0"/>
          </a:p>
        </p:txBody>
      </p:sp>
      <p:sp>
        <p:nvSpPr>
          <p:cNvPr id="4" name="Slide Number Placeholder 3"/>
          <p:cNvSpPr>
            <a:spLocks noGrp="1"/>
          </p:cNvSpPr>
          <p:nvPr>
            <p:ph type="sldNum" sz="quarter" idx="10"/>
          </p:nvPr>
        </p:nvSpPr>
        <p:spPr/>
        <p:txBody>
          <a:bodyPr/>
          <a:lstStyle/>
          <a:p>
            <a:fld id="{35322D8F-C47B-574D-BBBD-127B5F29BAF6}" type="slidenum">
              <a:rPr lang="en-US" smtClean="0"/>
              <a:t>51</a:t>
            </a:fld>
            <a:endParaRPr lang="en-US"/>
          </a:p>
        </p:txBody>
      </p:sp>
    </p:spTree>
    <p:extLst>
      <p:ext uri="{BB962C8B-B14F-4D97-AF65-F5344CB8AC3E}">
        <p14:creationId xmlns:p14="http://schemas.microsoft.com/office/powerpoint/2010/main" val="14866619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Differences in active and passive cochlea</a:t>
            </a:r>
            <a:r>
              <a:rPr lang="en-US" baseline="0" dirty="0" smtClean="0"/>
              <a:t> are remarkable:</a:t>
            </a:r>
          </a:p>
          <a:p>
            <a:r>
              <a:rPr lang="en-US" baseline="0" dirty="0" smtClean="0"/>
              <a:t>From: http://</a:t>
            </a:r>
            <a:r>
              <a:rPr lang="en-US" baseline="0" dirty="0" err="1" smtClean="0"/>
              <a:t>www.ncbi.nlm.nih.gov</a:t>
            </a:r>
            <a:r>
              <a:rPr lang="en-US" baseline="0" dirty="0" smtClean="0"/>
              <a:t>/</a:t>
            </a:r>
            <a:r>
              <a:rPr lang="en-US" baseline="0" dirty="0" err="1" smtClean="0"/>
              <a:t>pmc</a:t>
            </a:r>
            <a:r>
              <a:rPr lang="en-US" baseline="0" dirty="0" smtClean="0"/>
              <a:t>/articles/PMC3010833/; figure 3</a:t>
            </a:r>
          </a:p>
          <a:p>
            <a:r>
              <a:rPr lang="en-US" dirty="0" smtClean="0"/>
              <a:t>Passive (</a:t>
            </a:r>
            <a:r>
              <a:rPr lang="en-US" i="1" dirty="0" smtClean="0"/>
              <a:t>light solid lines</a:t>
            </a:r>
            <a:r>
              <a:rPr lang="en-US" dirty="0" smtClean="0"/>
              <a:t>) and active (</a:t>
            </a:r>
            <a:r>
              <a:rPr lang="en-US" i="1" dirty="0" smtClean="0"/>
              <a:t>heavy solid lines</a:t>
            </a:r>
            <a:r>
              <a:rPr lang="en-US" dirty="0" smtClean="0"/>
              <a:t>) models of basilar membrane velocity (</a:t>
            </a:r>
            <a:r>
              <a:rPr lang="en-US" i="1" dirty="0" smtClean="0"/>
              <a:t>V</a:t>
            </a:r>
            <a:r>
              <a:rPr lang="en-US" i="1" baseline="-25000" dirty="0" smtClean="0"/>
              <a:t>BM</a:t>
            </a:r>
            <a:r>
              <a:rPr lang="en-US" dirty="0" smtClean="0"/>
              <a:t>) relative to stapes velocity (</a:t>
            </a:r>
            <a:r>
              <a:rPr lang="en-US" i="1" dirty="0" smtClean="0"/>
              <a:t>V</a:t>
            </a:r>
            <a:r>
              <a:rPr lang="en-US" i="1" baseline="-25000" dirty="0" smtClean="0"/>
              <a:t>ST</a:t>
            </a:r>
            <a:r>
              <a:rPr lang="en-US" dirty="0" smtClean="0"/>
              <a:t>) magnitude (</a:t>
            </a:r>
            <a:r>
              <a:rPr lang="en-US" i="1" dirty="0" smtClean="0"/>
              <a:t>upper row</a:t>
            </a:r>
            <a:r>
              <a:rPr lang="en-US" dirty="0" smtClean="0"/>
              <a:t>) and corresponding phase (</a:t>
            </a:r>
            <a:r>
              <a:rPr lang="en-US" i="1" dirty="0" smtClean="0"/>
              <a:t>lower row</a:t>
            </a:r>
            <a:r>
              <a:rPr lang="en-US" dirty="0" smtClean="0"/>
              <a:t>) for the gerbil, chinchilla, cat, and human cochleae. Passive (</a:t>
            </a:r>
            <a:r>
              <a:rPr lang="en-US" i="1" dirty="0" smtClean="0"/>
              <a:t>open squares</a:t>
            </a:r>
            <a:r>
              <a:rPr lang="en-US" dirty="0" smtClean="0"/>
              <a:t>) and active (</a:t>
            </a:r>
            <a:r>
              <a:rPr lang="en-US" i="1" dirty="0" smtClean="0"/>
              <a:t>asterisks</a:t>
            </a:r>
            <a:r>
              <a:rPr lang="en-US" dirty="0" smtClean="0"/>
              <a:t>) experimental data are included for comparison with gerbil (100 dB SPL input for passive and 30–40 dB SPL for active) (</a:t>
            </a:r>
            <a:r>
              <a:rPr lang="en-US" dirty="0" smtClean="0">
                <a:hlinkClick r:id="rId3"/>
              </a:rPr>
              <a:t>11</a:t>
            </a:r>
            <a:r>
              <a:rPr lang="en-US" dirty="0" smtClean="0"/>
              <a:t>) and for chinchilla (90 dB SPL for passive and 10–20 dB SPL for active) (</a:t>
            </a:r>
            <a:r>
              <a:rPr lang="en-US" dirty="0" smtClean="0">
                <a:hlinkClick r:id="rId4"/>
              </a:rPr>
              <a:t>12</a:t>
            </a:r>
            <a:r>
              <a:rPr lang="en-US" dirty="0" smtClean="0"/>
              <a:t>). Thick black circles mark the BF corresponding to the passive case. Details of the simulation parameters are in </a:t>
            </a:r>
            <a:r>
              <a:rPr lang="en-US" dirty="0" smtClean="0">
                <a:hlinkClick r:id="rId5"/>
              </a:rPr>
              <a:t>Table 1</a:t>
            </a:r>
            <a:r>
              <a:rPr lang="en-US" dirty="0" smtClean="0"/>
              <a:t>.</a:t>
            </a:r>
            <a:endParaRPr lang="en-US" dirty="0"/>
          </a:p>
        </p:txBody>
      </p:sp>
      <p:sp>
        <p:nvSpPr>
          <p:cNvPr id="4" name="Slide Number Placeholder 3"/>
          <p:cNvSpPr>
            <a:spLocks noGrp="1"/>
          </p:cNvSpPr>
          <p:nvPr>
            <p:ph type="sldNum" sz="quarter" idx="10"/>
          </p:nvPr>
        </p:nvSpPr>
        <p:spPr/>
        <p:txBody>
          <a:bodyPr/>
          <a:lstStyle/>
          <a:p>
            <a:fld id="{35322D8F-C47B-574D-BBBD-127B5F29BAF6}" type="slidenum">
              <a:rPr lang="en-US" smtClean="0"/>
              <a:t>52</a:t>
            </a:fld>
            <a:endParaRPr lang="en-US"/>
          </a:p>
        </p:txBody>
      </p:sp>
    </p:spTree>
    <p:extLst>
      <p:ext uri="{BB962C8B-B14F-4D97-AF65-F5344CB8AC3E}">
        <p14:creationId xmlns:p14="http://schemas.microsoft.com/office/powerpoint/2010/main" val="1143791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http://www3.ul.ie/~</a:t>
            </a:r>
            <a:r>
              <a:rPr lang="en-US" dirty="0" err="1" smtClean="0"/>
              <a:t>mlc</a:t>
            </a:r>
            <a:r>
              <a:rPr lang="en-US" dirty="0" smtClean="0"/>
              <a:t>/support/Loughborough%20website/chap15/15_6.pdf</a:t>
            </a:r>
            <a:endParaRPr lang="en-US" dirty="0"/>
          </a:p>
        </p:txBody>
      </p:sp>
      <p:sp>
        <p:nvSpPr>
          <p:cNvPr id="4" name="Slide Number Placeholder 3"/>
          <p:cNvSpPr>
            <a:spLocks noGrp="1"/>
          </p:cNvSpPr>
          <p:nvPr>
            <p:ph type="sldNum" sz="quarter" idx="10"/>
          </p:nvPr>
        </p:nvSpPr>
        <p:spPr/>
        <p:txBody>
          <a:bodyPr/>
          <a:lstStyle/>
          <a:p>
            <a:fld id="{35322D8F-C47B-574D-BBBD-127B5F29BAF6}" type="slidenum">
              <a:rPr lang="en-US" smtClean="0"/>
              <a:t>11</a:t>
            </a:fld>
            <a:endParaRPr lang="en-US"/>
          </a:p>
        </p:txBody>
      </p:sp>
    </p:spTree>
    <p:extLst>
      <p:ext uri="{BB962C8B-B14F-4D97-AF65-F5344CB8AC3E}">
        <p14:creationId xmlns:p14="http://schemas.microsoft.com/office/powerpoint/2010/main" val="6867858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nl-NL" altLang="en-US">
              <a:ea typeface="ＭＳ Ｐゴシック" charset="-128"/>
            </a:endParaRPr>
          </a:p>
        </p:txBody>
      </p:sp>
      <p:sp>
        <p:nvSpPr>
          <p:cNvPr id="6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accent2"/>
                </a:solidFill>
                <a:latin typeface="AZGCaspariT" charset="0"/>
                <a:ea typeface="ＭＳ Ｐゴシック" charset="-128"/>
              </a:defRPr>
            </a:lvl1pPr>
            <a:lvl2pPr marL="742950" indent="-285750" eaLnBrk="0" hangingPunct="0">
              <a:defRPr sz="1600">
                <a:solidFill>
                  <a:schemeClr val="accent2"/>
                </a:solidFill>
                <a:latin typeface="AZGCaspariT" charset="0"/>
                <a:ea typeface="ＭＳ Ｐゴシック" charset="-128"/>
              </a:defRPr>
            </a:lvl2pPr>
            <a:lvl3pPr marL="1143000" indent="-228600" eaLnBrk="0" hangingPunct="0">
              <a:defRPr sz="1600">
                <a:solidFill>
                  <a:schemeClr val="accent2"/>
                </a:solidFill>
                <a:latin typeface="AZGCaspariT" charset="0"/>
                <a:ea typeface="ＭＳ Ｐゴシック" charset="-128"/>
              </a:defRPr>
            </a:lvl3pPr>
            <a:lvl4pPr marL="1600200" indent="-228600" eaLnBrk="0" hangingPunct="0">
              <a:defRPr sz="1600">
                <a:solidFill>
                  <a:schemeClr val="accent2"/>
                </a:solidFill>
                <a:latin typeface="AZGCaspariT" charset="0"/>
                <a:ea typeface="ＭＳ Ｐゴシック" charset="-128"/>
              </a:defRPr>
            </a:lvl4pPr>
            <a:lvl5pPr marL="2057400" indent="-228600" eaLnBrk="0" hangingPunct="0">
              <a:defRPr sz="1600">
                <a:solidFill>
                  <a:schemeClr val="accent2"/>
                </a:solidFill>
                <a:latin typeface="AZGCaspariT" charset="0"/>
                <a:ea typeface="ＭＳ Ｐゴシック" charset="-128"/>
              </a:defRPr>
            </a:lvl5pPr>
            <a:lvl6pPr marL="2514600" indent="-228600" algn="ctr" eaLnBrk="0" fontAlgn="base" hangingPunct="0">
              <a:spcBef>
                <a:spcPct val="0"/>
              </a:spcBef>
              <a:spcAft>
                <a:spcPct val="0"/>
              </a:spcAft>
              <a:defRPr sz="1600">
                <a:solidFill>
                  <a:schemeClr val="accent2"/>
                </a:solidFill>
                <a:latin typeface="AZGCaspariT" charset="0"/>
                <a:ea typeface="ＭＳ Ｐゴシック" charset="-128"/>
              </a:defRPr>
            </a:lvl6pPr>
            <a:lvl7pPr marL="2971800" indent="-228600" algn="ctr" eaLnBrk="0" fontAlgn="base" hangingPunct="0">
              <a:spcBef>
                <a:spcPct val="0"/>
              </a:spcBef>
              <a:spcAft>
                <a:spcPct val="0"/>
              </a:spcAft>
              <a:defRPr sz="1600">
                <a:solidFill>
                  <a:schemeClr val="accent2"/>
                </a:solidFill>
                <a:latin typeface="AZGCaspariT" charset="0"/>
                <a:ea typeface="ＭＳ Ｐゴシック" charset="-128"/>
              </a:defRPr>
            </a:lvl7pPr>
            <a:lvl8pPr marL="3429000" indent="-228600" algn="ctr" eaLnBrk="0" fontAlgn="base" hangingPunct="0">
              <a:spcBef>
                <a:spcPct val="0"/>
              </a:spcBef>
              <a:spcAft>
                <a:spcPct val="0"/>
              </a:spcAft>
              <a:defRPr sz="1600">
                <a:solidFill>
                  <a:schemeClr val="accent2"/>
                </a:solidFill>
                <a:latin typeface="AZGCaspariT" charset="0"/>
                <a:ea typeface="ＭＳ Ｐゴシック" charset="-128"/>
              </a:defRPr>
            </a:lvl8pPr>
            <a:lvl9pPr marL="3886200" indent="-228600" algn="ctr" eaLnBrk="0" fontAlgn="base" hangingPunct="0">
              <a:spcBef>
                <a:spcPct val="0"/>
              </a:spcBef>
              <a:spcAft>
                <a:spcPct val="0"/>
              </a:spcAft>
              <a:defRPr sz="1600">
                <a:solidFill>
                  <a:schemeClr val="accent2"/>
                </a:solidFill>
                <a:latin typeface="AZGCaspariT" charset="0"/>
                <a:ea typeface="ＭＳ Ｐゴシック" charset="-128"/>
              </a:defRPr>
            </a:lvl9pPr>
          </a:lstStyle>
          <a:p>
            <a:pPr eaLnBrk="1" hangingPunct="1"/>
            <a:fld id="{501AD54F-18EE-8641-A511-DC035239862B}" type="slidenum">
              <a:rPr lang="en-US" altLang="en-US" sz="1200"/>
              <a:pPr eaLnBrk="1" hangingPunct="1"/>
              <a:t>55</a:t>
            </a:fld>
            <a:endParaRPr lang="en-US" altLang="en-US" sz="1200"/>
          </a:p>
        </p:txBody>
      </p:sp>
    </p:spTree>
    <p:extLst>
      <p:ext uri="{BB962C8B-B14F-4D97-AF65-F5344CB8AC3E}">
        <p14:creationId xmlns:p14="http://schemas.microsoft.com/office/powerpoint/2010/main" val="15999522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3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Test: wit; retest: geel; alternerend gemiddeld (1,3,5,7 = test; 2,4,6,8 = retest)</a:t>
            </a:r>
          </a:p>
          <a:p>
            <a:r>
              <a:rPr lang="en-US" altLang="en-US">
                <a:ea typeface="ＭＳ Ｐゴシック" charset="-128"/>
              </a:rPr>
              <a:t>reproduceerbaarheid van de responsies: correlatiecoeffiecient.	</a:t>
            </a:r>
          </a:p>
        </p:txBody>
      </p:sp>
      <p:sp>
        <p:nvSpPr>
          <p:cNvPr id="133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accent2"/>
                </a:solidFill>
                <a:latin typeface="AZGCaspariT" charset="0"/>
                <a:ea typeface="ＭＳ Ｐゴシック" charset="-128"/>
              </a:defRPr>
            </a:lvl1pPr>
            <a:lvl2pPr marL="742950" indent="-285750" eaLnBrk="0" hangingPunct="0">
              <a:defRPr sz="1600">
                <a:solidFill>
                  <a:schemeClr val="accent2"/>
                </a:solidFill>
                <a:latin typeface="AZGCaspariT" charset="0"/>
                <a:ea typeface="ＭＳ Ｐゴシック" charset="-128"/>
              </a:defRPr>
            </a:lvl2pPr>
            <a:lvl3pPr marL="1143000" indent="-228600" eaLnBrk="0" hangingPunct="0">
              <a:defRPr sz="1600">
                <a:solidFill>
                  <a:schemeClr val="accent2"/>
                </a:solidFill>
                <a:latin typeface="AZGCaspariT" charset="0"/>
                <a:ea typeface="ＭＳ Ｐゴシック" charset="-128"/>
              </a:defRPr>
            </a:lvl3pPr>
            <a:lvl4pPr marL="1600200" indent="-228600" eaLnBrk="0" hangingPunct="0">
              <a:defRPr sz="1600">
                <a:solidFill>
                  <a:schemeClr val="accent2"/>
                </a:solidFill>
                <a:latin typeface="AZGCaspariT" charset="0"/>
                <a:ea typeface="ＭＳ Ｐゴシック" charset="-128"/>
              </a:defRPr>
            </a:lvl4pPr>
            <a:lvl5pPr marL="2057400" indent="-228600" eaLnBrk="0" hangingPunct="0">
              <a:defRPr sz="1600">
                <a:solidFill>
                  <a:schemeClr val="accent2"/>
                </a:solidFill>
                <a:latin typeface="AZGCaspariT" charset="0"/>
                <a:ea typeface="ＭＳ Ｐゴシック" charset="-128"/>
              </a:defRPr>
            </a:lvl5pPr>
            <a:lvl6pPr marL="2514600" indent="-228600" algn="ctr" eaLnBrk="0" fontAlgn="base" hangingPunct="0">
              <a:spcBef>
                <a:spcPct val="0"/>
              </a:spcBef>
              <a:spcAft>
                <a:spcPct val="0"/>
              </a:spcAft>
              <a:defRPr sz="1600">
                <a:solidFill>
                  <a:schemeClr val="accent2"/>
                </a:solidFill>
                <a:latin typeface="AZGCaspariT" charset="0"/>
                <a:ea typeface="ＭＳ Ｐゴシック" charset="-128"/>
              </a:defRPr>
            </a:lvl6pPr>
            <a:lvl7pPr marL="2971800" indent="-228600" algn="ctr" eaLnBrk="0" fontAlgn="base" hangingPunct="0">
              <a:spcBef>
                <a:spcPct val="0"/>
              </a:spcBef>
              <a:spcAft>
                <a:spcPct val="0"/>
              </a:spcAft>
              <a:defRPr sz="1600">
                <a:solidFill>
                  <a:schemeClr val="accent2"/>
                </a:solidFill>
                <a:latin typeface="AZGCaspariT" charset="0"/>
                <a:ea typeface="ＭＳ Ｐゴシック" charset="-128"/>
              </a:defRPr>
            </a:lvl7pPr>
            <a:lvl8pPr marL="3429000" indent="-228600" algn="ctr" eaLnBrk="0" fontAlgn="base" hangingPunct="0">
              <a:spcBef>
                <a:spcPct val="0"/>
              </a:spcBef>
              <a:spcAft>
                <a:spcPct val="0"/>
              </a:spcAft>
              <a:defRPr sz="1600">
                <a:solidFill>
                  <a:schemeClr val="accent2"/>
                </a:solidFill>
                <a:latin typeface="AZGCaspariT" charset="0"/>
                <a:ea typeface="ＭＳ Ｐゴシック" charset="-128"/>
              </a:defRPr>
            </a:lvl8pPr>
            <a:lvl9pPr marL="3886200" indent="-228600" algn="ctr" eaLnBrk="0" fontAlgn="base" hangingPunct="0">
              <a:spcBef>
                <a:spcPct val="0"/>
              </a:spcBef>
              <a:spcAft>
                <a:spcPct val="0"/>
              </a:spcAft>
              <a:defRPr sz="1600">
                <a:solidFill>
                  <a:schemeClr val="accent2"/>
                </a:solidFill>
                <a:latin typeface="AZGCaspariT" charset="0"/>
                <a:ea typeface="ＭＳ Ｐゴシック" charset="-128"/>
              </a:defRPr>
            </a:lvl9pPr>
          </a:lstStyle>
          <a:p>
            <a:pPr eaLnBrk="1" hangingPunct="1"/>
            <a:fld id="{F9D18AA4-FCDA-264B-ADBE-45B5DBAD8051}" type="slidenum">
              <a:rPr lang="en-US" altLang="en-US" sz="1200"/>
              <a:pPr eaLnBrk="1" hangingPunct="1"/>
              <a:t>59</a:t>
            </a:fld>
            <a:endParaRPr lang="en-US" altLang="en-US" sz="1200"/>
          </a:p>
        </p:txBody>
      </p:sp>
    </p:spTree>
    <p:extLst>
      <p:ext uri="{BB962C8B-B14F-4D97-AF65-F5344CB8AC3E}">
        <p14:creationId xmlns:p14="http://schemas.microsoft.com/office/powerpoint/2010/main" val="14934546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www.d.umn.edu</a:t>
            </a:r>
            <a:r>
              <a:rPr lang="en-US" dirty="0" smtClean="0"/>
              <a:t>/~</a:t>
            </a:r>
            <a:r>
              <a:rPr lang="en-US" dirty="0" err="1" smtClean="0"/>
              <a:t>jfitzake</a:t>
            </a:r>
            <a:r>
              <a:rPr lang="en-US" dirty="0" smtClean="0"/>
              <a:t>/Lectures/DMED/</a:t>
            </a:r>
            <a:r>
              <a:rPr lang="en-US" dirty="0" err="1" smtClean="0"/>
              <a:t>InnerEar</a:t>
            </a:r>
            <a:r>
              <a:rPr lang="en-US" dirty="0" smtClean="0"/>
              <a:t>/</a:t>
            </a:r>
            <a:r>
              <a:rPr lang="en-US" dirty="0" err="1" smtClean="0"/>
              <a:t>CochlearPhysiology</a:t>
            </a:r>
            <a:r>
              <a:rPr lang="en-US" dirty="0" smtClean="0"/>
              <a:t>/</a:t>
            </a:r>
            <a:r>
              <a:rPr lang="en-US" dirty="0" err="1" smtClean="0"/>
              <a:t>OAE.html</a:t>
            </a:r>
            <a:endParaRPr lang="en-US" dirty="0" smtClean="0"/>
          </a:p>
          <a:p>
            <a:endParaRPr lang="en-US" dirty="0"/>
          </a:p>
        </p:txBody>
      </p:sp>
      <p:sp>
        <p:nvSpPr>
          <p:cNvPr id="4" name="Slide Number Placeholder 3"/>
          <p:cNvSpPr>
            <a:spLocks noGrp="1"/>
          </p:cNvSpPr>
          <p:nvPr>
            <p:ph type="sldNum" sz="quarter" idx="10"/>
          </p:nvPr>
        </p:nvSpPr>
        <p:spPr/>
        <p:txBody>
          <a:bodyPr/>
          <a:lstStyle/>
          <a:p>
            <a:fld id="{35322D8F-C47B-574D-BBBD-127B5F29BAF6}" type="slidenum">
              <a:rPr lang="en-US" smtClean="0"/>
              <a:t>62</a:t>
            </a:fld>
            <a:endParaRPr lang="en-US"/>
          </a:p>
        </p:txBody>
      </p:sp>
    </p:spTree>
    <p:extLst>
      <p:ext uri="{BB962C8B-B14F-4D97-AF65-F5344CB8AC3E}">
        <p14:creationId xmlns:p14="http://schemas.microsoft.com/office/powerpoint/2010/main" val="8381468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pharmaceuticalintelligence.files.wordpress.com</a:t>
            </a:r>
            <a:r>
              <a:rPr lang="en-US" dirty="0" smtClean="0"/>
              <a:t>/2015/02/the-auditory-pathway-and-normal-auditory-brainstem-response-abr.jpg</a:t>
            </a:r>
          </a:p>
          <a:p>
            <a:endParaRPr lang="en-US" dirty="0"/>
          </a:p>
        </p:txBody>
      </p:sp>
      <p:sp>
        <p:nvSpPr>
          <p:cNvPr id="4" name="Slide Number Placeholder 3"/>
          <p:cNvSpPr>
            <a:spLocks noGrp="1"/>
          </p:cNvSpPr>
          <p:nvPr>
            <p:ph type="sldNum" sz="quarter" idx="10"/>
          </p:nvPr>
        </p:nvSpPr>
        <p:spPr/>
        <p:txBody>
          <a:bodyPr/>
          <a:lstStyle/>
          <a:p>
            <a:fld id="{35322D8F-C47B-574D-BBBD-127B5F29BAF6}" type="slidenum">
              <a:rPr lang="en-US" smtClean="0"/>
              <a:t>66</a:t>
            </a:fld>
            <a:endParaRPr lang="en-US"/>
          </a:p>
        </p:txBody>
      </p:sp>
    </p:spTree>
    <p:extLst>
      <p:ext uri="{BB962C8B-B14F-4D97-AF65-F5344CB8AC3E}">
        <p14:creationId xmlns:p14="http://schemas.microsoft.com/office/powerpoint/2010/main" val="2120953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Link</a:t>
            </a:r>
            <a:r>
              <a:rPr lang="en-US" baseline="0" dirty="0" smtClean="0"/>
              <a:t> from dB SPL to dB HL: </a:t>
            </a:r>
            <a:r>
              <a:rPr lang="en-US" dirty="0" smtClean="0"/>
              <a:t>Fletcher, H. and Munson, W.A. (1933) </a:t>
            </a:r>
            <a:r>
              <a:rPr lang="en-US" dirty="0" err="1" smtClean="0"/>
              <a:t>J.Acoust.Soc.Am</a:t>
            </a:r>
            <a:r>
              <a:rPr lang="en-US" dirty="0" smtClean="0"/>
              <a:t>. 6:59.</a:t>
            </a:r>
            <a:endParaRPr lang="en-US" dirty="0"/>
          </a:p>
        </p:txBody>
      </p:sp>
      <p:sp>
        <p:nvSpPr>
          <p:cNvPr id="4" name="Slide Number Placeholder 3"/>
          <p:cNvSpPr>
            <a:spLocks noGrp="1"/>
          </p:cNvSpPr>
          <p:nvPr>
            <p:ph type="sldNum" sz="quarter" idx="10"/>
          </p:nvPr>
        </p:nvSpPr>
        <p:spPr/>
        <p:txBody>
          <a:bodyPr/>
          <a:lstStyle/>
          <a:p>
            <a:fld id="{35322D8F-C47B-574D-BBBD-127B5F29BAF6}" type="slidenum">
              <a:rPr lang="en-US" smtClean="0"/>
              <a:t>14</a:t>
            </a:fld>
            <a:endParaRPr lang="en-US"/>
          </a:p>
        </p:txBody>
      </p:sp>
    </p:spTree>
    <p:extLst>
      <p:ext uri="{BB962C8B-B14F-4D97-AF65-F5344CB8AC3E}">
        <p14:creationId xmlns:p14="http://schemas.microsoft.com/office/powerpoint/2010/main" val="809237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322D8F-C47B-574D-BBBD-127B5F29BAF6}" type="slidenum">
              <a:rPr lang="en-US" smtClean="0"/>
              <a:t>15</a:t>
            </a:fld>
            <a:endParaRPr lang="en-US"/>
          </a:p>
        </p:txBody>
      </p:sp>
    </p:spTree>
    <p:extLst>
      <p:ext uri="{BB962C8B-B14F-4D97-AF65-F5344CB8AC3E}">
        <p14:creationId xmlns:p14="http://schemas.microsoft.com/office/powerpoint/2010/main" val="389133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322D8F-C47B-574D-BBBD-127B5F29BAF6}" type="slidenum">
              <a:rPr lang="en-US" smtClean="0"/>
              <a:t>16</a:t>
            </a:fld>
            <a:endParaRPr lang="en-US"/>
          </a:p>
        </p:txBody>
      </p:sp>
    </p:spTree>
    <p:extLst>
      <p:ext uri="{BB962C8B-B14F-4D97-AF65-F5344CB8AC3E}">
        <p14:creationId xmlns:p14="http://schemas.microsoft.com/office/powerpoint/2010/main" val="1231782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http://</a:t>
            </a:r>
            <a:r>
              <a:rPr lang="de-DE" dirty="0" err="1" smtClean="0"/>
              <a:t>irs.ub.rug.nl</a:t>
            </a:r>
            <a:r>
              <a:rPr lang="de-DE" dirty="0" smtClean="0"/>
              <a:t>/</a:t>
            </a:r>
            <a:r>
              <a:rPr lang="de-DE" dirty="0" err="1" smtClean="0"/>
              <a:t>ppn</a:t>
            </a:r>
            <a:r>
              <a:rPr lang="de-DE" dirty="0" smtClean="0"/>
              <a:t>/325781923</a:t>
            </a:r>
          </a:p>
          <a:p>
            <a:endParaRPr lang="en-US" dirty="0"/>
          </a:p>
        </p:txBody>
      </p:sp>
      <p:sp>
        <p:nvSpPr>
          <p:cNvPr id="4" name="Slide Number Placeholder 3"/>
          <p:cNvSpPr>
            <a:spLocks noGrp="1"/>
          </p:cNvSpPr>
          <p:nvPr>
            <p:ph type="sldNum" sz="quarter" idx="10"/>
          </p:nvPr>
        </p:nvSpPr>
        <p:spPr/>
        <p:txBody>
          <a:bodyPr/>
          <a:lstStyle/>
          <a:p>
            <a:fld id="{35322D8F-C47B-574D-BBBD-127B5F29BAF6}" type="slidenum">
              <a:rPr lang="en-US" smtClean="0"/>
              <a:t>17</a:t>
            </a:fld>
            <a:endParaRPr lang="en-US"/>
          </a:p>
        </p:txBody>
      </p:sp>
    </p:spTree>
    <p:extLst>
      <p:ext uri="{BB962C8B-B14F-4D97-AF65-F5344CB8AC3E}">
        <p14:creationId xmlns:p14="http://schemas.microsoft.com/office/powerpoint/2010/main" val="373053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err="1" smtClean="0">
                <a:effectLst/>
              </a:rPr>
              <a:t>Killion</a:t>
            </a:r>
            <a:r>
              <a:rPr lang="en-US" dirty="0" smtClean="0">
                <a:effectLst/>
              </a:rPr>
              <a:t>, M.C., 1978. Revised estimate of minimum audible pressure: where is the “missing 6 dB”? </a:t>
            </a:r>
            <a:r>
              <a:rPr lang="en-US" i="1" dirty="0" smtClean="0">
                <a:effectLst/>
              </a:rPr>
              <a:t>The Journal of the Acoustical Society of America</a:t>
            </a:r>
            <a:r>
              <a:rPr lang="en-US" dirty="0" smtClean="0">
                <a:effectLst/>
              </a:rPr>
              <a:t>, 63(5), pp.1501–8. Available at: http://</a:t>
            </a:r>
            <a:r>
              <a:rPr lang="en-US" dirty="0" err="1" smtClean="0">
                <a:effectLst/>
              </a:rPr>
              <a:t>www.ncbi.nlm.nih.gov</a:t>
            </a:r>
            <a:r>
              <a:rPr lang="en-US" dirty="0" smtClean="0">
                <a:effectLst/>
              </a:rPr>
              <a:t>/</a:t>
            </a:r>
            <a:r>
              <a:rPr lang="en-US" dirty="0" err="1" smtClean="0">
                <a:effectLst/>
              </a:rPr>
              <a:t>pubmed</a:t>
            </a:r>
            <a:r>
              <a:rPr lang="en-US" dirty="0" smtClean="0">
                <a:effectLst/>
              </a:rPr>
              <a:t>/690329.</a:t>
            </a:r>
          </a:p>
          <a:p>
            <a:endParaRPr lang="en-US" dirty="0"/>
          </a:p>
        </p:txBody>
      </p:sp>
      <p:sp>
        <p:nvSpPr>
          <p:cNvPr id="4" name="Slide Number Placeholder 3"/>
          <p:cNvSpPr>
            <a:spLocks noGrp="1"/>
          </p:cNvSpPr>
          <p:nvPr>
            <p:ph type="sldNum" sz="quarter" idx="10"/>
          </p:nvPr>
        </p:nvSpPr>
        <p:spPr/>
        <p:txBody>
          <a:bodyPr/>
          <a:lstStyle/>
          <a:p>
            <a:fld id="{35322D8F-C47B-574D-BBBD-127B5F29BAF6}" type="slidenum">
              <a:rPr lang="en-US" smtClean="0"/>
              <a:t>18</a:t>
            </a:fld>
            <a:endParaRPr lang="en-US"/>
          </a:p>
        </p:txBody>
      </p:sp>
    </p:spTree>
    <p:extLst>
      <p:ext uri="{BB962C8B-B14F-4D97-AF65-F5344CB8AC3E}">
        <p14:creationId xmlns:p14="http://schemas.microsoft.com/office/powerpoint/2010/main" val="1752835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www.scientificamerican.com</a:t>
            </a:r>
            <a:r>
              <a:rPr lang="en-US" dirty="0" smtClean="0"/>
              <a:t>/article/experts-how-do-the-hammer-anvil-a/</a:t>
            </a:r>
          </a:p>
          <a:p>
            <a:endParaRPr lang="en-US" dirty="0"/>
          </a:p>
        </p:txBody>
      </p:sp>
      <p:sp>
        <p:nvSpPr>
          <p:cNvPr id="4" name="Slide Number Placeholder 3"/>
          <p:cNvSpPr>
            <a:spLocks noGrp="1"/>
          </p:cNvSpPr>
          <p:nvPr>
            <p:ph type="sldNum" sz="quarter" idx="10"/>
          </p:nvPr>
        </p:nvSpPr>
        <p:spPr/>
        <p:txBody>
          <a:bodyPr/>
          <a:lstStyle/>
          <a:p>
            <a:fld id="{35322D8F-C47B-574D-BBBD-127B5F29BAF6}" type="slidenum">
              <a:rPr lang="en-US" smtClean="0"/>
              <a:t>21</a:t>
            </a:fld>
            <a:endParaRPr lang="en-US"/>
          </a:p>
        </p:txBody>
      </p:sp>
    </p:spTree>
    <p:extLst>
      <p:ext uri="{BB962C8B-B14F-4D97-AF65-F5344CB8AC3E}">
        <p14:creationId xmlns:p14="http://schemas.microsoft.com/office/powerpoint/2010/main" val="1602558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 http://</a:t>
            </a:r>
            <a:r>
              <a:rPr lang="en-US" dirty="0" err="1" smtClean="0"/>
              <a:t>www.d.umn.edu</a:t>
            </a:r>
            <a:r>
              <a:rPr lang="en-US" dirty="0" smtClean="0"/>
              <a:t>/~</a:t>
            </a:r>
            <a:r>
              <a:rPr lang="en-US" dirty="0" err="1" smtClean="0"/>
              <a:t>jfitzake</a:t>
            </a:r>
            <a:r>
              <a:rPr lang="en-US" dirty="0" smtClean="0"/>
              <a:t>/Lectures/DMED/</a:t>
            </a:r>
            <a:r>
              <a:rPr lang="en-US" dirty="0" err="1" smtClean="0"/>
              <a:t>InnerEar</a:t>
            </a:r>
            <a:r>
              <a:rPr lang="en-US" dirty="0" smtClean="0"/>
              <a:t>/</a:t>
            </a:r>
            <a:r>
              <a:rPr lang="en-US" dirty="0" err="1" smtClean="0"/>
              <a:t>CochlearPhysiology</a:t>
            </a:r>
            <a:r>
              <a:rPr lang="en-US" dirty="0" smtClean="0"/>
              <a:t>/</a:t>
            </a:r>
            <a:r>
              <a:rPr lang="en-US" dirty="0" err="1" smtClean="0"/>
              <a:t>MEImpedanceMatching.html</a:t>
            </a:r>
            <a:endParaRPr lang="en-US" dirty="0" smtClean="0"/>
          </a:p>
          <a:p>
            <a:r>
              <a:rPr lang="en-US" baseline="0" dirty="0" smtClean="0"/>
              <a:t>Figure from Wikipedia (Gray966)</a:t>
            </a:r>
          </a:p>
          <a:p>
            <a:endParaRPr lang="en-US" dirty="0"/>
          </a:p>
        </p:txBody>
      </p:sp>
      <p:sp>
        <p:nvSpPr>
          <p:cNvPr id="4" name="Slide Number Placeholder 3"/>
          <p:cNvSpPr>
            <a:spLocks noGrp="1"/>
          </p:cNvSpPr>
          <p:nvPr>
            <p:ph type="sldNum" sz="quarter" idx="10"/>
          </p:nvPr>
        </p:nvSpPr>
        <p:spPr/>
        <p:txBody>
          <a:bodyPr/>
          <a:lstStyle/>
          <a:p>
            <a:fld id="{35322D8F-C47B-574D-BBBD-127B5F29BAF6}" type="slidenum">
              <a:rPr lang="en-US" smtClean="0"/>
              <a:t>22</a:t>
            </a:fld>
            <a:endParaRPr lang="en-US"/>
          </a:p>
        </p:txBody>
      </p:sp>
    </p:spTree>
    <p:extLst>
      <p:ext uri="{BB962C8B-B14F-4D97-AF65-F5344CB8AC3E}">
        <p14:creationId xmlns:p14="http://schemas.microsoft.com/office/powerpoint/2010/main" val="2504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379671" y="189848"/>
            <a:ext cx="8377940" cy="1332286"/>
          </a:xfrm>
        </p:spPr>
        <p:txBody>
          <a:bodyPr/>
          <a:lstStyle>
            <a:lvl1pPr>
              <a:defRPr>
                <a:latin typeface="AZGCaspariTCapsMedium" charset="0"/>
              </a:defRPr>
            </a:lvl1pPr>
          </a:lstStyle>
          <a:p>
            <a:pPr lvl="0"/>
            <a:r>
              <a:rPr lang="en-US" noProof="0" smtClean="0"/>
              <a:t>Click to edit Master title style</a:t>
            </a:r>
          </a:p>
        </p:txBody>
      </p:sp>
      <p:sp>
        <p:nvSpPr>
          <p:cNvPr id="6147" name="Rectangle 3"/>
          <p:cNvSpPr>
            <a:spLocks noGrp="1" noChangeArrowheads="1"/>
          </p:cNvSpPr>
          <p:nvPr>
            <p:ph type="subTitle" idx="1"/>
          </p:nvPr>
        </p:nvSpPr>
        <p:spPr>
          <a:xfrm>
            <a:off x="1142370" y="1713660"/>
            <a:ext cx="6855900" cy="1332287"/>
          </a:xfrm>
        </p:spPr>
        <p:txBody>
          <a:bodyPr/>
          <a:lstStyle>
            <a:lvl1pPr marL="0" indent="0" algn="ctr">
              <a:buFont typeface="Wingdings" charset="0"/>
              <a:buNone/>
              <a:defRPr/>
            </a:lvl1pPr>
          </a:lstStyle>
          <a:p>
            <a:pPr lvl="0"/>
            <a:r>
              <a:rPr lang="en-US" noProof="0" smtClean="0"/>
              <a:t>Click to edit Master subtitle style</a:t>
            </a:r>
          </a:p>
        </p:txBody>
      </p:sp>
    </p:spTree>
    <p:extLst>
      <p:ext uri="{BB962C8B-B14F-4D97-AF65-F5344CB8AC3E}">
        <p14:creationId xmlns:p14="http://schemas.microsoft.com/office/powerpoint/2010/main" val="1777368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207474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74550" y="189847"/>
            <a:ext cx="1903390" cy="609357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61021" y="189847"/>
            <a:ext cx="5552253" cy="609357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94455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30110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82" y="4406795"/>
            <a:ext cx="7773156" cy="1362527"/>
          </a:xfrm>
        </p:spPr>
        <p:txBody>
          <a:bodyPr anchor="t"/>
          <a:lstStyle>
            <a:lvl1pPr algn="l">
              <a:defRPr sz="4233" b="1" cap="all"/>
            </a:lvl1pPr>
          </a:lstStyle>
          <a:p>
            <a:r>
              <a:rPr lang="en-US" smtClean="0"/>
              <a:t>Click to edit Master title style</a:t>
            </a:r>
            <a:endParaRPr lang="en-US"/>
          </a:p>
        </p:txBody>
      </p:sp>
      <p:sp>
        <p:nvSpPr>
          <p:cNvPr id="3" name="Text Placeholder 2"/>
          <p:cNvSpPr>
            <a:spLocks noGrp="1"/>
          </p:cNvSpPr>
          <p:nvPr>
            <p:ph type="body" idx="1"/>
          </p:nvPr>
        </p:nvSpPr>
        <p:spPr>
          <a:xfrm>
            <a:off x="722382" y="2906502"/>
            <a:ext cx="7773156" cy="1500293"/>
          </a:xfrm>
        </p:spPr>
        <p:txBody>
          <a:bodyPr anchor="b"/>
          <a:lstStyle>
            <a:lvl1pPr marL="0" indent="0">
              <a:buNone/>
              <a:defRPr sz="2116"/>
            </a:lvl1pPr>
            <a:lvl2pPr marL="483809" indent="0">
              <a:buNone/>
              <a:defRPr sz="1905"/>
            </a:lvl2pPr>
            <a:lvl3pPr marL="967618" indent="0">
              <a:buNone/>
              <a:defRPr sz="1693"/>
            </a:lvl3pPr>
            <a:lvl4pPr marL="1451427" indent="0">
              <a:buNone/>
              <a:defRPr sz="1481"/>
            </a:lvl4pPr>
            <a:lvl5pPr marL="1935236" indent="0">
              <a:buNone/>
              <a:defRPr sz="1481"/>
            </a:lvl5pPr>
            <a:lvl6pPr marL="2419045" indent="0">
              <a:buNone/>
              <a:defRPr sz="1481"/>
            </a:lvl6pPr>
            <a:lvl7pPr marL="2902854" indent="0">
              <a:buNone/>
              <a:defRPr sz="1481"/>
            </a:lvl7pPr>
            <a:lvl8pPr marL="3386663" indent="0">
              <a:buNone/>
              <a:defRPr sz="1481"/>
            </a:lvl8pPr>
            <a:lvl9pPr marL="3870472" indent="0">
              <a:buNone/>
              <a:defRPr sz="1481"/>
            </a:lvl9pPr>
          </a:lstStyle>
          <a:p>
            <a:pPr lvl="0"/>
            <a:r>
              <a:rPr lang="en-US" smtClean="0"/>
              <a:t>Click to edit Master text styles</a:t>
            </a:r>
          </a:p>
        </p:txBody>
      </p:sp>
    </p:spTree>
    <p:extLst>
      <p:ext uri="{BB962C8B-B14F-4D97-AF65-F5344CB8AC3E}">
        <p14:creationId xmlns:p14="http://schemas.microsoft.com/office/powerpoint/2010/main" val="239832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1021" y="1522134"/>
            <a:ext cx="3727821" cy="4761287"/>
          </a:xfrm>
        </p:spPr>
        <p:txBody>
          <a:bodyPr/>
          <a:lstStyle>
            <a:lvl1pPr>
              <a:defRPr sz="2963"/>
            </a:lvl1pPr>
            <a:lvl2pPr>
              <a:defRPr sz="2540"/>
            </a:lvl2pPr>
            <a:lvl3pPr>
              <a:defRPr sz="2116"/>
            </a:lvl3pPr>
            <a:lvl4pPr>
              <a:defRPr sz="1905"/>
            </a:lvl4pPr>
            <a:lvl5pPr>
              <a:defRPr sz="1905"/>
            </a:lvl5pPr>
            <a:lvl6pPr>
              <a:defRPr sz="1905"/>
            </a:lvl6pPr>
            <a:lvl7pPr>
              <a:defRPr sz="1905"/>
            </a:lvl7pPr>
            <a:lvl8pPr>
              <a:defRPr sz="1905"/>
            </a:lvl8pPr>
            <a:lvl9pPr>
              <a:defRPr sz="190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50118" y="1522134"/>
            <a:ext cx="3727822" cy="4761287"/>
          </a:xfrm>
        </p:spPr>
        <p:txBody>
          <a:bodyPr/>
          <a:lstStyle>
            <a:lvl1pPr>
              <a:defRPr sz="2963"/>
            </a:lvl1pPr>
            <a:lvl2pPr>
              <a:defRPr sz="2540"/>
            </a:lvl2pPr>
            <a:lvl3pPr>
              <a:defRPr sz="2116"/>
            </a:lvl3pPr>
            <a:lvl4pPr>
              <a:defRPr sz="1905"/>
            </a:lvl4pPr>
            <a:lvl5pPr>
              <a:defRPr sz="1905"/>
            </a:lvl5pPr>
            <a:lvl6pPr>
              <a:defRPr sz="1905"/>
            </a:lvl6pPr>
            <a:lvl7pPr>
              <a:defRPr sz="1905"/>
            </a:lvl7pPr>
            <a:lvl8pPr>
              <a:defRPr sz="1905"/>
            </a:lvl8pPr>
            <a:lvl9pPr>
              <a:defRPr sz="190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5316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6949" y="273850"/>
            <a:ext cx="8230104" cy="114412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6948" y="1535574"/>
            <a:ext cx="4040294" cy="640103"/>
          </a:xfrm>
        </p:spPr>
        <p:txBody>
          <a:bodyPr anchor="b"/>
          <a:lstStyle>
            <a:lvl1pPr marL="0" indent="0">
              <a:buNone/>
              <a:defRPr sz="2540" b="1"/>
            </a:lvl1pPr>
            <a:lvl2pPr marL="483809" indent="0">
              <a:buNone/>
              <a:defRPr sz="2116" b="1"/>
            </a:lvl2pPr>
            <a:lvl3pPr marL="967618" indent="0">
              <a:buNone/>
              <a:defRPr sz="1905" b="1"/>
            </a:lvl3pPr>
            <a:lvl4pPr marL="1451427" indent="0">
              <a:buNone/>
              <a:defRPr sz="1693" b="1"/>
            </a:lvl4pPr>
            <a:lvl5pPr marL="1935236" indent="0">
              <a:buNone/>
              <a:defRPr sz="1693" b="1"/>
            </a:lvl5pPr>
            <a:lvl6pPr marL="2419045" indent="0">
              <a:buNone/>
              <a:defRPr sz="1693" b="1"/>
            </a:lvl6pPr>
            <a:lvl7pPr marL="2902854" indent="0">
              <a:buNone/>
              <a:defRPr sz="1693" b="1"/>
            </a:lvl7pPr>
            <a:lvl8pPr marL="3386663" indent="0">
              <a:buNone/>
              <a:defRPr sz="1693" b="1"/>
            </a:lvl8pPr>
            <a:lvl9pPr marL="3870472" indent="0">
              <a:buNone/>
              <a:defRPr sz="1693" b="1"/>
            </a:lvl9pPr>
          </a:lstStyle>
          <a:p>
            <a:pPr lvl="0"/>
            <a:r>
              <a:rPr lang="en-US" smtClean="0"/>
              <a:t>Click to edit Master text styles</a:t>
            </a:r>
          </a:p>
        </p:txBody>
      </p:sp>
      <p:sp>
        <p:nvSpPr>
          <p:cNvPr id="4" name="Content Placeholder 3"/>
          <p:cNvSpPr>
            <a:spLocks noGrp="1"/>
          </p:cNvSpPr>
          <p:nvPr>
            <p:ph sz="half" idx="2"/>
          </p:nvPr>
        </p:nvSpPr>
        <p:spPr>
          <a:xfrm>
            <a:off x="456948" y="2175677"/>
            <a:ext cx="4040294" cy="3949818"/>
          </a:xfrm>
        </p:spPr>
        <p:txBody>
          <a:bodyPr/>
          <a:lstStyle>
            <a:lvl1pPr>
              <a:defRPr sz="2540"/>
            </a:lvl1pPr>
            <a:lvl2pPr>
              <a:defRPr sz="2116"/>
            </a:lvl2pPr>
            <a:lvl3pPr>
              <a:defRPr sz="1905"/>
            </a:lvl3pPr>
            <a:lvl4pPr>
              <a:defRPr sz="1693"/>
            </a:lvl4pPr>
            <a:lvl5pPr>
              <a:defRPr sz="1693"/>
            </a:lvl5pPr>
            <a:lvl6pPr>
              <a:defRPr sz="1693"/>
            </a:lvl6pPr>
            <a:lvl7pPr>
              <a:defRPr sz="1693"/>
            </a:lvl7pPr>
            <a:lvl8pPr>
              <a:defRPr sz="1693"/>
            </a:lvl8pPr>
            <a:lvl9pPr>
              <a:defRPr sz="169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79" y="1535574"/>
            <a:ext cx="4041974" cy="640103"/>
          </a:xfrm>
        </p:spPr>
        <p:txBody>
          <a:bodyPr anchor="b"/>
          <a:lstStyle>
            <a:lvl1pPr marL="0" indent="0">
              <a:buNone/>
              <a:defRPr sz="2540" b="1"/>
            </a:lvl1pPr>
            <a:lvl2pPr marL="483809" indent="0">
              <a:buNone/>
              <a:defRPr sz="2116" b="1"/>
            </a:lvl2pPr>
            <a:lvl3pPr marL="967618" indent="0">
              <a:buNone/>
              <a:defRPr sz="1905" b="1"/>
            </a:lvl3pPr>
            <a:lvl4pPr marL="1451427" indent="0">
              <a:buNone/>
              <a:defRPr sz="1693" b="1"/>
            </a:lvl4pPr>
            <a:lvl5pPr marL="1935236" indent="0">
              <a:buNone/>
              <a:defRPr sz="1693" b="1"/>
            </a:lvl5pPr>
            <a:lvl6pPr marL="2419045" indent="0">
              <a:buNone/>
              <a:defRPr sz="1693" b="1"/>
            </a:lvl6pPr>
            <a:lvl7pPr marL="2902854" indent="0">
              <a:buNone/>
              <a:defRPr sz="1693" b="1"/>
            </a:lvl7pPr>
            <a:lvl8pPr marL="3386663" indent="0">
              <a:buNone/>
              <a:defRPr sz="1693" b="1"/>
            </a:lvl8pPr>
            <a:lvl9pPr marL="3870472" indent="0">
              <a:buNone/>
              <a:defRPr sz="1693" b="1"/>
            </a:lvl9pPr>
          </a:lstStyle>
          <a:p>
            <a:pPr lvl="0"/>
            <a:r>
              <a:rPr lang="en-US" smtClean="0"/>
              <a:t>Click to edit Master text styles</a:t>
            </a:r>
          </a:p>
        </p:txBody>
      </p:sp>
      <p:sp>
        <p:nvSpPr>
          <p:cNvPr id="6" name="Content Placeholder 5"/>
          <p:cNvSpPr>
            <a:spLocks noGrp="1"/>
          </p:cNvSpPr>
          <p:nvPr>
            <p:ph sz="quarter" idx="4"/>
          </p:nvPr>
        </p:nvSpPr>
        <p:spPr>
          <a:xfrm>
            <a:off x="4645079" y="2175677"/>
            <a:ext cx="4041974" cy="3949818"/>
          </a:xfrm>
        </p:spPr>
        <p:txBody>
          <a:bodyPr/>
          <a:lstStyle>
            <a:lvl1pPr>
              <a:defRPr sz="2540"/>
            </a:lvl1pPr>
            <a:lvl2pPr>
              <a:defRPr sz="2116"/>
            </a:lvl2pPr>
            <a:lvl3pPr>
              <a:defRPr sz="1905"/>
            </a:lvl3pPr>
            <a:lvl4pPr>
              <a:defRPr sz="1693"/>
            </a:lvl4pPr>
            <a:lvl5pPr>
              <a:defRPr sz="1693"/>
            </a:lvl5pPr>
            <a:lvl6pPr>
              <a:defRPr sz="1693"/>
            </a:lvl6pPr>
            <a:lvl7pPr>
              <a:defRPr sz="1693"/>
            </a:lvl7pPr>
            <a:lvl8pPr>
              <a:defRPr sz="1693"/>
            </a:lvl8pPr>
            <a:lvl9pPr>
              <a:defRPr sz="169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22162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90381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8118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6949" y="273850"/>
            <a:ext cx="3008801" cy="1160920"/>
          </a:xfrm>
        </p:spPr>
        <p:txBody>
          <a:bodyPr anchor="b"/>
          <a:lstStyle>
            <a:lvl1pPr algn="l">
              <a:defRPr sz="2116" b="1"/>
            </a:lvl1pPr>
          </a:lstStyle>
          <a:p>
            <a:r>
              <a:rPr lang="en-US" smtClean="0"/>
              <a:t>Click to edit Master title style</a:t>
            </a:r>
            <a:endParaRPr lang="en-US"/>
          </a:p>
        </p:txBody>
      </p:sp>
      <p:sp>
        <p:nvSpPr>
          <p:cNvPr id="3" name="Content Placeholder 2"/>
          <p:cNvSpPr>
            <a:spLocks noGrp="1"/>
          </p:cNvSpPr>
          <p:nvPr>
            <p:ph idx="1"/>
          </p:nvPr>
        </p:nvSpPr>
        <p:spPr>
          <a:xfrm>
            <a:off x="3574947" y="273850"/>
            <a:ext cx="5112106" cy="5851644"/>
          </a:xfrm>
        </p:spPr>
        <p:txBody>
          <a:bodyPr/>
          <a:lstStyle>
            <a:lvl1pPr>
              <a:defRPr sz="3386"/>
            </a:lvl1pPr>
            <a:lvl2pPr>
              <a:defRPr sz="2963"/>
            </a:lvl2pPr>
            <a:lvl3pPr>
              <a:defRPr sz="2540"/>
            </a:lvl3pPr>
            <a:lvl4pPr>
              <a:defRPr sz="2116"/>
            </a:lvl4pPr>
            <a:lvl5pPr>
              <a:defRPr sz="2116"/>
            </a:lvl5pPr>
            <a:lvl6pPr>
              <a:defRPr sz="2116"/>
            </a:lvl6pPr>
            <a:lvl7pPr>
              <a:defRPr sz="2116"/>
            </a:lvl7pPr>
            <a:lvl8pPr>
              <a:defRPr sz="2116"/>
            </a:lvl8pPr>
            <a:lvl9pPr>
              <a:defRPr sz="211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6949" y="1434770"/>
            <a:ext cx="3008801" cy="4690724"/>
          </a:xfrm>
        </p:spPr>
        <p:txBody>
          <a:bodyPr/>
          <a:lstStyle>
            <a:lvl1pPr marL="0" indent="0">
              <a:buNone/>
              <a:defRPr sz="1481"/>
            </a:lvl1pPr>
            <a:lvl2pPr marL="483809" indent="0">
              <a:buNone/>
              <a:defRPr sz="1270"/>
            </a:lvl2pPr>
            <a:lvl3pPr marL="967618" indent="0">
              <a:buNone/>
              <a:defRPr sz="1058"/>
            </a:lvl3pPr>
            <a:lvl4pPr marL="1451427" indent="0">
              <a:buNone/>
              <a:defRPr sz="952"/>
            </a:lvl4pPr>
            <a:lvl5pPr marL="1935236" indent="0">
              <a:buNone/>
              <a:defRPr sz="952"/>
            </a:lvl5pPr>
            <a:lvl6pPr marL="2419045" indent="0">
              <a:buNone/>
              <a:defRPr sz="952"/>
            </a:lvl6pPr>
            <a:lvl7pPr marL="2902854" indent="0">
              <a:buNone/>
              <a:defRPr sz="952"/>
            </a:lvl7pPr>
            <a:lvl8pPr marL="3386663" indent="0">
              <a:buNone/>
              <a:defRPr sz="952"/>
            </a:lvl8pPr>
            <a:lvl9pPr marL="3870472" indent="0">
              <a:buNone/>
              <a:defRPr sz="952"/>
            </a:lvl9pPr>
          </a:lstStyle>
          <a:p>
            <a:pPr lvl="0"/>
            <a:r>
              <a:rPr lang="en-US" smtClean="0"/>
              <a:t>Click to edit Master text styles</a:t>
            </a:r>
          </a:p>
        </p:txBody>
      </p:sp>
    </p:spTree>
    <p:extLst>
      <p:ext uri="{BB962C8B-B14F-4D97-AF65-F5344CB8AC3E}">
        <p14:creationId xmlns:p14="http://schemas.microsoft.com/office/powerpoint/2010/main" val="1476685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514" y="4799929"/>
            <a:ext cx="5486736" cy="567860"/>
          </a:xfrm>
        </p:spPr>
        <p:txBody>
          <a:bodyPr anchor="b"/>
          <a:lstStyle>
            <a:lvl1pPr algn="l">
              <a:defRPr sz="2116" b="1"/>
            </a:lvl1pPr>
          </a:lstStyle>
          <a:p>
            <a:r>
              <a:rPr lang="en-US" smtClean="0"/>
              <a:t>Click to edit Master title style</a:t>
            </a:r>
            <a:endParaRPr lang="en-US"/>
          </a:p>
        </p:txBody>
      </p:sp>
      <p:sp>
        <p:nvSpPr>
          <p:cNvPr id="3" name="Picture Placeholder 2"/>
          <p:cNvSpPr>
            <a:spLocks noGrp="1"/>
          </p:cNvSpPr>
          <p:nvPr>
            <p:ph type="pic" idx="1"/>
          </p:nvPr>
        </p:nvSpPr>
        <p:spPr>
          <a:xfrm>
            <a:off x="1792514" y="613223"/>
            <a:ext cx="5486736" cy="4114463"/>
          </a:xfrm>
        </p:spPr>
        <p:txBody>
          <a:bodyPr/>
          <a:lstStyle>
            <a:lvl1pPr marL="0" indent="0">
              <a:buNone/>
              <a:defRPr sz="3386"/>
            </a:lvl1pPr>
            <a:lvl2pPr marL="483809" indent="0">
              <a:buNone/>
              <a:defRPr sz="2963"/>
            </a:lvl2pPr>
            <a:lvl3pPr marL="967618" indent="0">
              <a:buNone/>
              <a:defRPr sz="2540"/>
            </a:lvl3pPr>
            <a:lvl4pPr marL="1451427" indent="0">
              <a:buNone/>
              <a:defRPr sz="2116"/>
            </a:lvl4pPr>
            <a:lvl5pPr marL="1935236" indent="0">
              <a:buNone/>
              <a:defRPr sz="2116"/>
            </a:lvl5pPr>
            <a:lvl6pPr marL="2419045" indent="0">
              <a:buNone/>
              <a:defRPr sz="2116"/>
            </a:lvl6pPr>
            <a:lvl7pPr marL="2902854" indent="0">
              <a:buNone/>
              <a:defRPr sz="2116"/>
            </a:lvl7pPr>
            <a:lvl8pPr marL="3386663" indent="0">
              <a:buNone/>
              <a:defRPr sz="2116"/>
            </a:lvl8pPr>
            <a:lvl9pPr marL="3870472" indent="0">
              <a:buNone/>
              <a:defRPr sz="2116"/>
            </a:lvl9pPr>
          </a:lstStyle>
          <a:p>
            <a:pPr lvl="0"/>
            <a:r>
              <a:rPr lang="en-US" noProof="0" smtClean="0"/>
              <a:t>Drag picture to placeholder or click icon to add</a:t>
            </a:r>
          </a:p>
        </p:txBody>
      </p:sp>
      <p:sp>
        <p:nvSpPr>
          <p:cNvPr id="4" name="Text Placeholder 3"/>
          <p:cNvSpPr>
            <a:spLocks noGrp="1"/>
          </p:cNvSpPr>
          <p:nvPr>
            <p:ph type="body" sz="half" idx="2"/>
          </p:nvPr>
        </p:nvSpPr>
        <p:spPr>
          <a:xfrm>
            <a:off x="1792514" y="5367788"/>
            <a:ext cx="5486736" cy="804748"/>
          </a:xfrm>
        </p:spPr>
        <p:txBody>
          <a:bodyPr/>
          <a:lstStyle>
            <a:lvl1pPr marL="0" indent="0">
              <a:buNone/>
              <a:defRPr sz="1481"/>
            </a:lvl1pPr>
            <a:lvl2pPr marL="483809" indent="0">
              <a:buNone/>
              <a:defRPr sz="1270"/>
            </a:lvl2pPr>
            <a:lvl3pPr marL="967618" indent="0">
              <a:buNone/>
              <a:defRPr sz="1058"/>
            </a:lvl3pPr>
            <a:lvl4pPr marL="1451427" indent="0">
              <a:buNone/>
              <a:defRPr sz="952"/>
            </a:lvl4pPr>
            <a:lvl5pPr marL="1935236" indent="0">
              <a:buNone/>
              <a:defRPr sz="952"/>
            </a:lvl5pPr>
            <a:lvl6pPr marL="2419045" indent="0">
              <a:buNone/>
              <a:defRPr sz="952"/>
            </a:lvl6pPr>
            <a:lvl7pPr marL="2902854" indent="0">
              <a:buNone/>
              <a:defRPr sz="952"/>
            </a:lvl7pPr>
            <a:lvl8pPr marL="3386663" indent="0">
              <a:buNone/>
              <a:defRPr sz="952"/>
            </a:lvl8pPr>
            <a:lvl9pPr marL="3870472" indent="0">
              <a:buNone/>
              <a:defRPr sz="952"/>
            </a:lvl9pPr>
          </a:lstStyle>
          <a:p>
            <a:pPr lvl="0"/>
            <a:r>
              <a:rPr lang="en-US" smtClean="0"/>
              <a:t>Click to edit Master text styles</a:t>
            </a:r>
          </a:p>
        </p:txBody>
      </p:sp>
    </p:spTree>
    <p:extLst>
      <p:ext uri="{BB962C8B-B14F-4D97-AF65-F5344CB8AC3E}">
        <p14:creationId xmlns:p14="http://schemas.microsoft.com/office/powerpoint/2010/main" val="1789253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761021" y="189847"/>
            <a:ext cx="7616920" cy="114412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4099" name="Rectangle 3"/>
          <p:cNvSpPr>
            <a:spLocks noGrp="1" noChangeArrowheads="1"/>
          </p:cNvSpPr>
          <p:nvPr>
            <p:ph type="body" idx="1"/>
          </p:nvPr>
        </p:nvSpPr>
        <p:spPr bwMode="auto">
          <a:xfrm>
            <a:off x="761021" y="1522134"/>
            <a:ext cx="7616920" cy="4761287"/>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028" name="Afbeelding 3"/>
          <p:cNvPicPr>
            <a:picLocks/>
          </p:cNvPicPr>
          <p:nvPr/>
        </p:nvPicPr>
        <p:blipFill>
          <a:blip r:embed="rId13">
            <a:extLst>
              <a:ext uri="{28A0092B-C50C-407E-A947-70E740481C1C}">
                <a14:useLocalDpi xmlns:a14="http://schemas.microsoft.com/office/drawing/2010/main" val="0"/>
              </a:ext>
            </a:extLst>
          </a:blip>
          <a:srcRect/>
          <a:stretch>
            <a:fillRect/>
          </a:stretch>
        </p:blipFill>
        <p:spPr bwMode="auto">
          <a:xfrm>
            <a:off x="1" y="6093574"/>
            <a:ext cx="1523720" cy="7610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104" name="Text Box 8"/>
          <p:cNvSpPr txBox="1">
            <a:spLocks noChangeArrowheads="1"/>
          </p:cNvSpPr>
          <p:nvPr/>
        </p:nvSpPr>
        <p:spPr bwMode="auto">
          <a:xfrm>
            <a:off x="8377941" y="6283420"/>
            <a:ext cx="761019" cy="571220"/>
          </a:xfrm>
          <a:prstGeom prst="rect">
            <a:avLst/>
          </a:prstGeom>
          <a:noFill/>
          <a:ln>
            <a:noFill/>
          </a:ln>
          <a:effectLst/>
          <a:extLst>
            <a:ext uri="{909E8E84-426E-40dd-AFC4-6F175D3DCCD1}">
              <a14:hiddenFill xmlns:a14="http://schemas.microsoft.com/office/drawing/2010/main" xmlns="">
                <a:solidFill>
                  <a:srgbClr val="FF6600"/>
                </a:solidFill>
              </a14:hiddenFill>
            </a:ext>
            <a:ext uri="{91240B29-F687-4f45-9708-019B960494DF}">
              <a14:hiddenLine xmlns:a14="http://schemas.microsoft.com/office/drawing/2010/main" xmlns="" w="25400">
                <a:solidFill>
                  <a:schemeClr val="accent2"/>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b"/>
          <a:lstStyle>
            <a:lvl1pPr algn="l" defTabSz="863600">
              <a:defRPr>
                <a:solidFill>
                  <a:schemeClr val="tx1"/>
                </a:solidFill>
                <a:latin typeface="Arial" charset="0"/>
                <a:ea typeface="ＭＳ Ｐゴシック" charset="0"/>
              </a:defRPr>
            </a:lvl1pPr>
            <a:lvl2pPr algn="l" defTabSz="863600">
              <a:defRPr>
                <a:solidFill>
                  <a:schemeClr val="tx1"/>
                </a:solidFill>
                <a:latin typeface="Arial" charset="0"/>
                <a:ea typeface="ＭＳ Ｐゴシック" charset="0"/>
              </a:defRPr>
            </a:lvl2pPr>
            <a:lvl3pPr algn="l" defTabSz="863600">
              <a:defRPr>
                <a:solidFill>
                  <a:schemeClr val="tx1"/>
                </a:solidFill>
                <a:latin typeface="Arial" charset="0"/>
                <a:ea typeface="ＭＳ Ｐゴシック" charset="0"/>
              </a:defRPr>
            </a:lvl3pPr>
            <a:lvl4pPr algn="l" defTabSz="863600">
              <a:defRPr>
                <a:solidFill>
                  <a:schemeClr val="tx1"/>
                </a:solidFill>
                <a:latin typeface="Arial" charset="0"/>
                <a:ea typeface="ＭＳ Ｐゴシック" charset="0"/>
              </a:defRPr>
            </a:lvl4pPr>
            <a:lvl5pPr algn="l" defTabSz="863600">
              <a:defRPr>
                <a:solidFill>
                  <a:schemeClr val="tx1"/>
                </a:solidFill>
                <a:latin typeface="Arial" charset="0"/>
                <a:ea typeface="ＭＳ Ｐゴシック" charset="0"/>
              </a:defRPr>
            </a:lvl5pPr>
            <a:lvl6pPr defTabSz="863600" fontAlgn="base">
              <a:spcBef>
                <a:spcPct val="0"/>
              </a:spcBef>
              <a:spcAft>
                <a:spcPct val="0"/>
              </a:spcAft>
              <a:defRPr>
                <a:solidFill>
                  <a:schemeClr val="tx1"/>
                </a:solidFill>
                <a:latin typeface="Arial" charset="0"/>
                <a:ea typeface="ＭＳ Ｐゴシック" charset="0"/>
              </a:defRPr>
            </a:lvl6pPr>
            <a:lvl7pPr defTabSz="863600" fontAlgn="base">
              <a:spcBef>
                <a:spcPct val="0"/>
              </a:spcBef>
              <a:spcAft>
                <a:spcPct val="0"/>
              </a:spcAft>
              <a:defRPr>
                <a:solidFill>
                  <a:schemeClr val="tx1"/>
                </a:solidFill>
                <a:latin typeface="Arial" charset="0"/>
                <a:ea typeface="ＭＳ Ｐゴシック" charset="0"/>
              </a:defRPr>
            </a:lvl7pPr>
            <a:lvl8pPr defTabSz="863600" fontAlgn="base">
              <a:spcBef>
                <a:spcPct val="0"/>
              </a:spcBef>
              <a:spcAft>
                <a:spcPct val="0"/>
              </a:spcAft>
              <a:defRPr>
                <a:solidFill>
                  <a:schemeClr val="tx1"/>
                </a:solidFill>
                <a:latin typeface="Arial" charset="0"/>
                <a:ea typeface="ＭＳ Ｐゴシック" charset="0"/>
              </a:defRPr>
            </a:lvl8pPr>
            <a:lvl9pPr defTabSz="863600" fontAlgn="base">
              <a:spcBef>
                <a:spcPct val="0"/>
              </a:spcBef>
              <a:spcAft>
                <a:spcPct val="0"/>
              </a:spcAft>
              <a:defRPr>
                <a:solidFill>
                  <a:schemeClr val="tx1"/>
                </a:solidFill>
                <a:latin typeface="Arial" charset="0"/>
                <a:ea typeface="ＭＳ Ｐゴシック" charset="0"/>
              </a:defRPr>
            </a:lvl9pPr>
          </a:lstStyle>
          <a:p>
            <a:pPr algn="r">
              <a:defRPr/>
            </a:pPr>
            <a:r>
              <a:rPr lang="en-US" sz="1270" smtClean="0">
                <a:solidFill>
                  <a:schemeClr val="accent2"/>
                </a:solidFill>
                <a:latin typeface="AZGCaspariT" charset="0"/>
                <a:cs typeface="+mn-cs"/>
              </a:rPr>
              <a:t>-</a:t>
            </a:r>
            <a:fld id="{EBB1011A-2E59-324F-BC06-B7CED031FE3A}" type="slidenum">
              <a:rPr lang="en-US" sz="1270" smtClean="0">
                <a:solidFill>
                  <a:schemeClr val="accent2"/>
                </a:solidFill>
                <a:latin typeface="AZGCaspariT" charset="0"/>
                <a:cs typeface="+mn-cs"/>
              </a:rPr>
              <a:pPr algn="r">
                <a:defRPr/>
              </a:pPr>
              <a:t>‹#›</a:t>
            </a:fld>
            <a:r>
              <a:rPr lang="en-US" sz="1270" smtClean="0">
                <a:solidFill>
                  <a:schemeClr val="accent2"/>
                </a:solidFill>
                <a:latin typeface="AZGCaspariT" charset="0"/>
                <a:cs typeface="+mn-cs"/>
              </a:rPr>
              <a:t>-</a:t>
            </a:r>
          </a:p>
        </p:txBody>
      </p:sp>
    </p:spTree>
    <p:extLst>
      <p:ext uri="{BB962C8B-B14F-4D97-AF65-F5344CB8AC3E}">
        <p14:creationId xmlns:p14="http://schemas.microsoft.com/office/powerpoint/2010/main" val="9274129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iming>
    <p:tnLst>
      <p:par>
        <p:cTn id="1" dur="indefinite" restart="never" nodeType="tmRoot"/>
      </p:par>
    </p:tnLst>
  </p:timing>
  <p:txStyles>
    <p:titleStyle>
      <a:lvl1pPr algn="ctr" rtl="0" eaLnBrk="1" fontAlgn="base" hangingPunct="1">
        <a:spcBef>
          <a:spcPct val="0"/>
        </a:spcBef>
        <a:spcAft>
          <a:spcPct val="0"/>
        </a:spcAft>
        <a:defRPr sz="3810">
          <a:solidFill>
            <a:schemeClr val="accent2"/>
          </a:solidFill>
          <a:latin typeface="+mj-lt"/>
          <a:ea typeface="+mj-ea"/>
          <a:cs typeface="ＭＳ Ｐゴシック" charset="0"/>
        </a:defRPr>
      </a:lvl1pPr>
      <a:lvl2pPr algn="ctr" rtl="0" eaLnBrk="1" fontAlgn="base" hangingPunct="1">
        <a:spcBef>
          <a:spcPct val="0"/>
        </a:spcBef>
        <a:spcAft>
          <a:spcPct val="0"/>
        </a:spcAft>
        <a:defRPr sz="3810">
          <a:solidFill>
            <a:schemeClr val="accent2"/>
          </a:solidFill>
          <a:latin typeface="AZGCaspariTMedium" charset="0"/>
          <a:ea typeface="ＭＳ Ｐゴシック" charset="0"/>
          <a:cs typeface="ＭＳ Ｐゴシック" charset="0"/>
        </a:defRPr>
      </a:lvl2pPr>
      <a:lvl3pPr algn="ctr" rtl="0" eaLnBrk="1" fontAlgn="base" hangingPunct="1">
        <a:spcBef>
          <a:spcPct val="0"/>
        </a:spcBef>
        <a:spcAft>
          <a:spcPct val="0"/>
        </a:spcAft>
        <a:defRPr sz="3810">
          <a:solidFill>
            <a:schemeClr val="accent2"/>
          </a:solidFill>
          <a:latin typeface="AZGCaspariTMedium" charset="0"/>
          <a:ea typeface="ＭＳ Ｐゴシック" charset="0"/>
          <a:cs typeface="ＭＳ Ｐゴシック" charset="0"/>
        </a:defRPr>
      </a:lvl3pPr>
      <a:lvl4pPr algn="ctr" rtl="0" eaLnBrk="1" fontAlgn="base" hangingPunct="1">
        <a:spcBef>
          <a:spcPct val="0"/>
        </a:spcBef>
        <a:spcAft>
          <a:spcPct val="0"/>
        </a:spcAft>
        <a:defRPr sz="3810">
          <a:solidFill>
            <a:schemeClr val="accent2"/>
          </a:solidFill>
          <a:latin typeface="AZGCaspariTMedium" charset="0"/>
          <a:ea typeface="ＭＳ Ｐゴシック" charset="0"/>
          <a:cs typeface="ＭＳ Ｐゴシック" charset="0"/>
        </a:defRPr>
      </a:lvl4pPr>
      <a:lvl5pPr algn="ctr" rtl="0" eaLnBrk="1" fontAlgn="base" hangingPunct="1">
        <a:spcBef>
          <a:spcPct val="0"/>
        </a:spcBef>
        <a:spcAft>
          <a:spcPct val="0"/>
        </a:spcAft>
        <a:defRPr sz="3810">
          <a:solidFill>
            <a:schemeClr val="accent2"/>
          </a:solidFill>
          <a:latin typeface="AZGCaspariTMedium" charset="0"/>
          <a:ea typeface="ＭＳ Ｐゴシック" charset="0"/>
          <a:cs typeface="ＭＳ Ｐゴシック" charset="0"/>
        </a:defRPr>
      </a:lvl5pPr>
      <a:lvl6pPr marL="483809" algn="ctr" rtl="0" eaLnBrk="1" fontAlgn="base" hangingPunct="1">
        <a:spcBef>
          <a:spcPct val="0"/>
        </a:spcBef>
        <a:spcAft>
          <a:spcPct val="0"/>
        </a:spcAft>
        <a:defRPr sz="3810">
          <a:solidFill>
            <a:schemeClr val="accent2"/>
          </a:solidFill>
          <a:latin typeface="AZGCaspariTMedium" charset="0"/>
          <a:ea typeface="ＭＳ Ｐゴシック" charset="0"/>
        </a:defRPr>
      </a:lvl6pPr>
      <a:lvl7pPr marL="967618" algn="ctr" rtl="0" eaLnBrk="1" fontAlgn="base" hangingPunct="1">
        <a:spcBef>
          <a:spcPct val="0"/>
        </a:spcBef>
        <a:spcAft>
          <a:spcPct val="0"/>
        </a:spcAft>
        <a:defRPr sz="3810">
          <a:solidFill>
            <a:schemeClr val="accent2"/>
          </a:solidFill>
          <a:latin typeface="AZGCaspariTMedium" charset="0"/>
          <a:ea typeface="ＭＳ Ｐゴシック" charset="0"/>
        </a:defRPr>
      </a:lvl7pPr>
      <a:lvl8pPr marL="1451427" algn="ctr" rtl="0" eaLnBrk="1" fontAlgn="base" hangingPunct="1">
        <a:spcBef>
          <a:spcPct val="0"/>
        </a:spcBef>
        <a:spcAft>
          <a:spcPct val="0"/>
        </a:spcAft>
        <a:defRPr sz="3810">
          <a:solidFill>
            <a:schemeClr val="accent2"/>
          </a:solidFill>
          <a:latin typeface="AZGCaspariTMedium" charset="0"/>
          <a:ea typeface="ＭＳ Ｐゴシック" charset="0"/>
        </a:defRPr>
      </a:lvl8pPr>
      <a:lvl9pPr marL="1935236" algn="ctr" rtl="0" eaLnBrk="1" fontAlgn="base" hangingPunct="1">
        <a:spcBef>
          <a:spcPct val="0"/>
        </a:spcBef>
        <a:spcAft>
          <a:spcPct val="0"/>
        </a:spcAft>
        <a:defRPr sz="3810">
          <a:solidFill>
            <a:schemeClr val="accent2"/>
          </a:solidFill>
          <a:latin typeface="AZGCaspariTMedium" charset="0"/>
          <a:ea typeface="ＭＳ Ｐゴシック" charset="0"/>
        </a:defRPr>
      </a:lvl9pPr>
    </p:titleStyle>
    <p:bodyStyle>
      <a:lvl1pPr marL="362857" indent="-362857" algn="l" rtl="0" eaLnBrk="1" fontAlgn="base" hangingPunct="1">
        <a:spcBef>
          <a:spcPct val="20000"/>
        </a:spcBef>
        <a:spcAft>
          <a:spcPct val="0"/>
        </a:spcAft>
        <a:buClr>
          <a:srgbClr val="FF6600"/>
        </a:buClr>
        <a:buFont typeface="Wingdings" charset="0"/>
        <a:buChar char="l"/>
        <a:defRPr sz="2540">
          <a:solidFill>
            <a:schemeClr val="accent2"/>
          </a:solidFill>
          <a:latin typeface="+mn-lt"/>
          <a:ea typeface="+mn-ea"/>
          <a:cs typeface="ＭＳ Ｐゴシック" charset="0"/>
        </a:defRPr>
      </a:lvl1pPr>
      <a:lvl2pPr marL="855066" indent="-302381" algn="l" rtl="0" eaLnBrk="1" fontAlgn="base" hangingPunct="1">
        <a:spcBef>
          <a:spcPct val="20000"/>
        </a:spcBef>
        <a:spcAft>
          <a:spcPct val="0"/>
        </a:spcAft>
        <a:buClr>
          <a:srgbClr val="FF6600"/>
        </a:buClr>
        <a:buFont typeface="Wingdings" charset="0"/>
        <a:buChar char="n"/>
        <a:defRPr sz="2116">
          <a:solidFill>
            <a:schemeClr val="accent2"/>
          </a:solidFill>
          <a:latin typeface="+mn-lt"/>
          <a:ea typeface="+mn-ea"/>
        </a:defRPr>
      </a:lvl2pPr>
      <a:lvl3pPr marL="1298557" indent="-241905" algn="l" rtl="0" eaLnBrk="1" fontAlgn="base" hangingPunct="1">
        <a:spcBef>
          <a:spcPct val="20000"/>
        </a:spcBef>
        <a:spcAft>
          <a:spcPct val="0"/>
        </a:spcAft>
        <a:buClr>
          <a:srgbClr val="FF6600"/>
        </a:buClr>
        <a:buFont typeface="Wingdings" charset="0"/>
        <a:buChar char="t"/>
        <a:defRPr>
          <a:solidFill>
            <a:schemeClr val="accent2"/>
          </a:solidFill>
          <a:latin typeface="+mn-lt"/>
          <a:ea typeface="+mn-ea"/>
        </a:defRPr>
      </a:lvl3pPr>
      <a:lvl4pPr marL="1730289" indent="-241905" algn="l" rtl="0" eaLnBrk="1" fontAlgn="base" hangingPunct="1">
        <a:spcBef>
          <a:spcPct val="20000"/>
        </a:spcBef>
        <a:spcAft>
          <a:spcPct val="0"/>
        </a:spcAft>
        <a:buClr>
          <a:srgbClr val="FF6600"/>
        </a:buClr>
        <a:buFont typeface="Wingdings" charset="0"/>
        <a:buChar char="«"/>
        <a:defRPr>
          <a:solidFill>
            <a:schemeClr val="accent2"/>
          </a:solidFill>
          <a:latin typeface="+mn-lt"/>
          <a:ea typeface="+mn-ea"/>
        </a:defRPr>
      </a:lvl4pPr>
      <a:lvl5pPr marL="2177141" indent="-241905" algn="l" rtl="0" eaLnBrk="1" fontAlgn="base" hangingPunct="1">
        <a:spcBef>
          <a:spcPct val="20000"/>
        </a:spcBef>
        <a:spcAft>
          <a:spcPct val="0"/>
        </a:spcAft>
        <a:buClr>
          <a:srgbClr val="FF6600"/>
        </a:buClr>
        <a:buFont typeface="Wingdings" charset="0"/>
        <a:buChar char="v"/>
        <a:defRPr sz="1693">
          <a:solidFill>
            <a:schemeClr val="accent2"/>
          </a:solidFill>
          <a:latin typeface="+mn-lt"/>
          <a:ea typeface="+mn-ea"/>
        </a:defRPr>
      </a:lvl5pPr>
      <a:lvl6pPr marL="2660950" indent="-241905" algn="l" rtl="0" eaLnBrk="1" fontAlgn="base" hangingPunct="1">
        <a:spcBef>
          <a:spcPct val="20000"/>
        </a:spcBef>
        <a:spcAft>
          <a:spcPct val="0"/>
        </a:spcAft>
        <a:buClr>
          <a:srgbClr val="FF6600"/>
        </a:buClr>
        <a:buFont typeface="Wingdings" charset="0"/>
        <a:buChar char="v"/>
        <a:defRPr sz="1693">
          <a:solidFill>
            <a:schemeClr val="accent2"/>
          </a:solidFill>
          <a:latin typeface="+mn-lt"/>
          <a:ea typeface="+mn-ea"/>
        </a:defRPr>
      </a:lvl6pPr>
      <a:lvl7pPr marL="3144759" indent="-241905" algn="l" rtl="0" eaLnBrk="1" fontAlgn="base" hangingPunct="1">
        <a:spcBef>
          <a:spcPct val="20000"/>
        </a:spcBef>
        <a:spcAft>
          <a:spcPct val="0"/>
        </a:spcAft>
        <a:buClr>
          <a:srgbClr val="FF6600"/>
        </a:buClr>
        <a:buFont typeface="Wingdings" charset="0"/>
        <a:buChar char="v"/>
        <a:defRPr sz="1693">
          <a:solidFill>
            <a:schemeClr val="accent2"/>
          </a:solidFill>
          <a:latin typeface="+mn-lt"/>
          <a:ea typeface="+mn-ea"/>
        </a:defRPr>
      </a:lvl7pPr>
      <a:lvl8pPr marL="3628568" indent="-241905" algn="l" rtl="0" eaLnBrk="1" fontAlgn="base" hangingPunct="1">
        <a:spcBef>
          <a:spcPct val="20000"/>
        </a:spcBef>
        <a:spcAft>
          <a:spcPct val="0"/>
        </a:spcAft>
        <a:buClr>
          <a:srgbClr val="FF6600"/>
        </a:buClr>
        <a:buFont typeface="Wingdings" charset="0"/>
        <a:buChar char="v"/>
        <a:defRPr sz="1693">
          <a:solidFill>
            <a:schemeClr val="accent2"/>
          </a:solidFill>
          <a:latin typeface="+mn-lt"/>
          <a:ea typeface="+mn-ea"/>
        </a:defRPr>
      </a:lvl8pPr>
      <a:lvl9pPr marL="4112377" indent="-241905" algn="l" rtl="0" eaLnBrk="1" fontAlgn="base" hangingPunct="1">
        <a:spcBef>
          <a:spcPct val="20000"/>
        </a:spcBef>
        <a:spcAft>
          <a:spcPct val="0"/>
        </a:spcAft>
        <a:buClr>
          <a:srgbClr val="FF6600"/>
        </a:buClr>
        <a:buFont typeface="Wingdings" charset="0"/>
        <a:buChar char="v"/>
        <a:defRPr sz="1693">
          <a:solidFill>
            <a:schemeClr val="accent2"/>
          </a:solidFill>
          <a:latin typeface="+mn-lt"/>
          <a:ea typeface="+mn-ea"/>
        </a:defRPr>
      </a:lvl9pPr>
    </p:bodyStyle>
    <p:otherStyle>
      <a:defPPr>
        <a:defRPr lang="en-US"/>
      </a:defPPr>
      <a:lvl1pPr marL="0" algn="l" defTabSz="483809" rtl="0" eaLnBrk="1" latinLnBrk="0" hangingPunct="1">
        <a:defRPr sz="1905" kern="1200">
          <a:solidFill>
            <a:schemeClr val="tx1"/>
          </a:solidFill>
          <a:latin typeface="+mn-lt"/>
          <a:ea typeface="+mn-ea"/>
          <a:cs typeface="+mn-cs"/>
        </a:defRPr>
      </a:lvl1pPr>
      <a:lvl2pPr marL="483809" algn="l" defTabSz="483809" rtl="0" eaLnBrk="1" latinLnBrk="0" hangingPunct="1">
        <a:defRPr sz="1905" kern="1200">
          <a:solidFill>
            <a:schemeClr val="tx1"/>
          </a:solidFill>
          <a:latin typeface="+mn-lt"/>
          <a:ea typeface="+mn-ea"/>
          <a:cs typeface="+mn-cs"/>
        </a:defRPr>
      </a:lvl2pPr>
      <a:lvl3pPr marL="967618" algn="l" defTabSz="483809" rtl="0" eaLnBrk="1" latinLnBrk="0" hangingPunct="1">
        <a:defRPr sz="1905" kern="1200">
          <a:solidFill>
            <a:schemeClr val="tx1"/>
          </a:solidFill>
          <a:latin typeface="+mn-lt"/>
          <a:ea typeface="+mn-ea"/>
          <a:cs typeface="+mn-cs"/>
        </a:defRPr>
      </a:lvl3pPr>
      <a:lvl4pPr marL="1451427" algn="l" defTabSz="483809" rtl="0" eaLnBrk="1" latinLnBrk="0" hangingPunct="1">
        <a:defRPr sz="1905" kern="1200">
          <a:solidFill>
            <a:schemeClr val="tx1"/>
          </a:solidFill>
          <a:latin typeface="+mn-lt"/>
          <a:ea typeface="+mn-ea"/>
          <a:cs typeface="+mn-cs"/>
        </a:defRPr>
      </a:lvl4pPr>
      <a:lvl5pPr marL="1935236" algn="l" defTabSz="483809" rtl="0" eaLnBrk="1" latinLnBrk="0" hangingPunct="1">
        <a:defRPr sz="1905" kern="1200">
          <a:solidFill>
            <a:schemeClr val="tx1"/>
          </a:solidFill>
          <a:latin typeface="+mn-lt"/>
          <a:ea typeface="+mn-ea"/>
          <a:cs typeface="+mn-cs"/>
        </a:defRPr>
      </a:lvl5pPr>
      <a:lvl6pPr marL="2419045" algn="l" defTabSz="483809" rtl="0" eaLnBrk="1" latinLnBrk="0" hangingPunct="1">
        <a:defRPr sz="1905" kern="1200">
          <a:solidFill>
            <a:schemeClr val="tx1"/>
          </a:solidFill>
          <a:latin typeface="+mn-lt"/>
          <a:ea typeface="+mn-ea"/>
          <a:cs typeface="+mn-cs"/>
        </a:defRPr>
      </a:lvl6pPr>
      <a:lvl7pPr marL="2902854" algn="l" defTabSz="483809" rtl="0" eaLnBrk="1" latinLnBrk="0" hangingPunct="1">
        <a:defRPr sz="1905" kern="1200">
          <a:solidFill>
            <a:schemeClr val="tx1"/>
          </a:solidFill>
          <a:latin typeface="+mn-lt"/>
          <a:ea typeface="+mn-ea"/>
          <a:cs typeface="+mn-cs"/>
        </a:defRPr>
      </a:lvl7pPr>
      <a:lvl8pPr marL="3386663" algn="l" defTabSz="483809" rtl="0" eaLnBrk="1" latinLnBrk="0" hangingPunct="1">
        <a:defRPr sz="1905" kern="1200">
          <a:solidFill>
            <a:schemeClr val="tx1"/>
          </a:solidFill>
          <a:latin typeface="+mn-lt"/>
          <a:ea typeface="+mn-ea"/>
          <a:cs typeface="+mn-cs"/>
        </a:defRPr>
      </a:lvl8pPr>
      <a:lvl9pPr marL="3870472" algn="l" defTabSz="483809" rtl="0" eaLnBrk="1" latinLnBrk="0" hangingPunct="1">
        <a:defRPr sz="19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00.png"/><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jpe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19.jpe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hyperlink" Target="https://www.youtube.com/watch?v=0jyxhozq89g" TargetMode="Externa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37.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png"/><Relationship Id="rId3"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42.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6.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7.png"/><Relationship Id="rId3" Type="http://schemas.openxmlformats.org/officeDocument/2006/relationships/image" Target="../media/image48.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18.xml"/><Relationship Id="rId5" Type="http://schemas.openxmlformats.org/officeDocument/2006/relationships/image" Target="../media/image54.png"/><Relationship Id="rId6" Type="http://schemas.openxmlformats.org/officeDocument/2006/relationships/hyperlink" Target="https://www.youtube.com/watch?v=Xo9bwQuYrRo" TargetMode="External"/><Relationship Id="rId1" Type="http://schemas.microsoft.com/office/2007/relationships/media" Target="\ohc2-s.mpeg" TargetMode="External"/><Relationship Id="rId2" Type="http://schemas.openxmlformats.org/officeDocument/2006/relationships/video" Target="\ohc2-s.mpeg"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em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gi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60.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61.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64.png"/><Relationship Id="rId5" Type="http://schemas.openxmlformats.org/officeDocument/2006/relationships/oleObject" Target="../embeddings/oleObject4.bin"/><Relationship Id="rId6" Type="http://schemas.openxmlformats.org/officeDocument/2006/relationships/image" Target="../media/image61.png"/><Relationship Id="rId1" Type="http://schemas.openxmlformats.org/officeDocument/2006/relationships/vmlDrawing" Target="../drawings/vmlDrawing3.vml"/><Relationship Id="rId2"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5.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67.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gi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1.bin"/><Relationship Id="rId3" Type="http://schemas.openxmlformats.org/officeDocument/2006/relationships/image" Target="../media/image4.gi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jpeg"/></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image" Target="../media/image72.png"/><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youtube.com/watch?v=mbe7x8GP2Ds"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5.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smtClean="0"/>
              <a:t>Capita 5</a:t>
            </a:r>
            <a:br>
              <a:rPr lang="en-US" sz="3600" dirty="0" smtClean="0"/>
            </a:br>
            <a:r>
              <a:rPr lang="en-US" sz="5400" dirty="0" smtClean="0"/>
              <a:t>from sound to hearing</a:t>
            </a:r>
            <a:endParaRPr lang="en-US" sz="5400" dirty="0"/>
          </a:p>
        </p:txBody>
      </p:sp>
      <p:sp>
        <p:nvSpPr>
          <p:cNvPr id="3" name="Subtitle 2"/>
          <p:cNvSpPr>
            <a:spLocks noGrp="1"/>
          </p:cNvSpPr>
          <p:nvPr>
            <p:ph type="subTitle" idx="1"/>
          </p:nvPr>
        </p:nvSpPr>
        <p:spPr/>
        <p:txBody>
          <a:bodyPr/>
          <a:lstStyle/>
          <a:p>
            <a:r>
              <a:rPr lang="en-US" sz="2000" dirty="0" smtClean="0"/>
              <a:t>15 </a:t>
            </a:r>
            <a:r>
              <a:rPr lang="en-US" sz="2000" dirty="0" err="1" smtClean="0"/>
              <a:t>juni</a:t>
            </a:r>
            <a:r>
              <a:rPr lang="en-US" sz="2000" dirty="0" smtClean="0"/>
              <a:t> 2016</a:t>
            </a:r>
          </a:p>
          <a:p>
            <a:r>
              <a:rPr lang="en-US" sz="2000" dirty="0" err="1" smtClean="0"/>
              <a:t>Cris</a:t>
            </a:r>
            <a:r>
              <a:rPr lang="en-US" sz="2000" dirty="0" smtClean="0"/>
              <a:t> </a:t>
            </a:r>
            <a:r>
              <a:rPr lang="en-US" sz="2000" dirty="0" err="1" smtClean="0"/>
              <a:t>Lanting</a:t>
            </a:r>
            <a:endParaRPr lang="en-US" sz="2000" dirty="0" smtClean="0"/>
          </a:p>
          <a:p>
            <a:r>
              <a:rPr lang="en-US" sz="2000" dirty="0" err="1" smtClean="0"/>
              <a:t>c.p.lanting@umcg.nl</a:t>
            </a:r>
            <a:endParaRPr lang="en-US" sz="2000" dirty="0"/>
          </a:p>
        </p:txBody>
      </p:sp>
    </p:spTree>
    <p:extLst>
      <p:ext uri="{BB962C8B-B14F-4D97-AF65-F5344CB8AC3E}">
        <p14:creationId xmlns:p14="http://schemas.microsoft.com/office/powerpoint/2010/main" val="19939777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s-IS" dirty="0" smtClean="0"/>
              <a:t>… and express it against a reference value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Reference value </a:t>
                </a:r>
                <a:r>
                  <a:rPr lang="en-US" i="1" dirty="0" smtClean="0"/>
                  <a:t>p</a:t>
                </a:r>
                <a:r>
                  <a:rPr lang="en-US" i="1" baseline="-25000" dirty="0" smtClean="0"/>
                  <a:t>0</a:t>
                </a:r>
                <a:r>
                  <a:rPr lang="en-US" dirty="0" smtClean="0"/>
                  <a:t> = 2.0 * 10</a:t>
                </a:r>
                <a:r>
                  <a:rPr lang="en-US" baseline="30000" dirty="0" smtClean="0"/>
                  <a:t>-5</a:t>
                </a:r>
                <a:r>
                  <a:rPr lang="en-US" dirty="0" smtClean="0"/>
                  <a:t> Pa</a:t>
                </a:r>
              </a:p>
              <a:p>
                <a:pPr lvl="1"/>
                <a:r>
                  <a:rPr lang="en-US" dirty="0" smtClean="0"/>
                  <a:t>Corresponds to the just noticeable sound level</a:t>
                </a:r>
              </a:p>
              <a:p>
                <a:endParaRPr lang="en-US" dirty="0" smtClean="0"/>
              </a:p>
              <a:p>
                <a:r>
                  <a:rPr lang="en-US" dirty="0" smtClean="0">
                    <a:latin typeface="Cambria Math" charset="0"/>
                  </a:rPr>
                  <a:t>Calculation of sound pressure level is then:</a:t>
                </a:r>
              </a:p>
              <a:p>
                <a:pPr lvl="1"/>
                <a14:m>
                  <m:oMath xmlns:m="http://schemas.openxmlformats.org/officeDocument/2006/math">
                    <m:sSub>
                      <m:sSubPr>
                        <m:ctrlPr>
                          <a:rPr lang="en-US" i="1">
                            <a:latin typeface="Cambria Math" charset="0"/>
                          </a:rPr>
                        </m:ctrlPr>
                      </m:sSubPr>
                      <m:e>
                        <m:r>
                          <a:rPr lang="en-US" i="1">
                            <a:latin typeface="Cambria Math" charset="0"/>
                          </a:rPr>
                          <m:t>𝐿</m:t>
                        </m:r>
                      </m:e>
                      <m:sub>
                        <m:r>
                          <a:rPr lang="en-US" i="1">
                            <a:latin typeface="Cambria Math" charset="0"/>
                          </a:rPr>
                          <m:t>𝑝</m:t>
                        </m:r>
                      </m:sub>
                    </m:sSub>
                    <m:r>
                      <a:rPr lang="en-US" i="1">
                        <a:latin typeface="Cambria Math" charset="0"/>
                      </a:rPr>
                      <m:t>=10⋅</m:t>
                    </m:r>
                    <m:sSub>
                      <m:sSubPr>
                        <m:ctrlPr>
                          <a:rPr lang="en-US" i="1">
                            <a:latin typeface="Cambria Math" charset="0"/>
                          </a:rPr>
                        </m:ctrlPr>
                      </m:sSubPr>
                      <m:e>
                        <m:r>
                          <a:rPr lang="en-US" i="1">
                            <a:latin typeface="Cambria Math" charset="0"/>
                          </a:rPr>
                          <m:t>𝑙𝑜𝑔</m:t>
                        </m:r>
                      </m:e>
                      <m:sub>
                        <m:r>
                          <a:rPr lang="en-US" i="1">
                            <a:latin typeface="Cambria Math" charset="0"/>
                          </a:rPr>
                          <m:t>10</m:t>
                        </m:r>
                      </m:sub>
                    </m:sSub>
                    <m:d>
                      <m:dPr>
                        <m:ctrlPr>
                          <a:rPr lang="en-US" i="1">
                            <a:latin typeface="Cambria Math" charset="0"/>
                          </a:rPr>
                        </m:ctrlPr>
                      </m:dPr>
                      <m:e>
                        <m:f>
                          <m:fPr>
                            <m:ctrlPr>
                              <a:rPr lang="en-US" i="1">
                                <a:latin typeface="Cambria Math" charset="0"/>
                              </a:rPr>
                            </m:ctrlPr>
                          </m:fPr>
                          <m:num>
                            <m:sSup>
                              <m:sSupPr>
                                <m:ctrlPr>
                                  <a:rPr lang="en-US" i="1">
                                    <a:latin typeface="Cambria Math" charset="0"/>
                                  </a:rPr>
                                </m:ctrlPr>
                              </m:sSupPr>
                              <m:e>
                                <m:r>
                                  <a:rPr lang="en-US" i="1">
                                    <a:latin typeface="Cambria Math" charset="0"/>
                                  </a:rPr>
                                  <m:t>𝑝</m:t>
                                </m:r>
                              </m:e>
                              <m:sup>
                                <m:r>
                                  <a:rPr lang="en-US" i="1">
                                    <a:latin typeface="Cambria Math" charset="0"/>
                                  </a:rPr>
                                  <m:t>2</m:t>
                                </m:r>
                              </m:sup>
                            </m:sSup>
                          </m:num>
                          <m:den>
                            <m:sSubSup>
                              <m:sSubSupPr>
                                <m:ctrlPr>
                                  <a:rPr lang="en-US" i="1">
                                    <a:latin typeface="Cambria Math" charset="0"/>
                                  </a:rPr>
                                </m:ctrlPr>
                              </m:sSubSupPr>
                              <m:e>
                                <m:r>
                                  <a:rPr lang="en-US" i="1">
                                    <a:latin typeface="Cambria Math" charset="0"/>
                                  </a:rPr>
                                  <m:t>𝑝</m:t>
                                </m:r>
                              </m:e>
                              <m:sub>
                                <m:r>
                                  <a:rPr lang="en-US" i="1">
                                    <a:latin typeface="Cambria Math" charset="0"/>
                                  </a:rPr>
                                  <m:t>0</m:t>
                                </m:r>
                              </m:sub>
                              <m:sup>
                                <m:r>
                                  <a:rPr lang="en-US" i="1">
                                    <a:latin typeface="Cambria Math" charset="0"/>
                                  </a:rPr>
                                  <m:t>2</m:t>
                                </m:r>
                              </m:sup>
                            </m:sSubSup>
                          </m:den>
                        </m:f>
                      </m:e>
                    </m:d>
                    <m:r>
                      <a:rPr lang="en-US" i="1">
                        <a:latin typeface="Cambria Math" charset="0"/>
                      </a:rPr>
                      <m:t>=20⋅</m:t>
                    </m:r>
                    <m:sSub>
                      <m:sSubPr>
                        <m:ctrlPr>
                          <a:rPr lang="en-US" i="1">
                            <a:latin typeface="Cambria Math" charset="0"/>
                          </a:rPr>
                        </m:ctrlPr>
                      </m:sSubPr>
                      <m:e>
                        <m:r>
                          <a:rPr lang="en-US" i="1">
                            <a:latin typeface="Cambria Math" charset="0"/>
                          </a:rPr>
                          <m:t>𝑙𝑜𝑔</m:t>
                        </m:r>
                      </m:e>
                      <m:sub>
                        <m:r>
                          <a:rPr lang="en-US" i="1">
                            <a:latin typeface="Cambria Math" charset="0"/>
                          </a:rPr>
                          <m:t>10</m:t>
                        </m:r>
                      </m:sub>
                    </m:sSub>
                    <m:d>
                      <m:dPr>
                        <m:ctrlPr>
                          <a:rPr lang="en-US" i="1">
                            <a:latin typeface="Cambria Math" charset="0"/>
                          </a:rPr>
                        </m:ctrlPr>
                      </m:dPr>
                      <m:e>
                        <m:f>
                          <m:fPr>
                            <m:ctrlPr>
                              <a:rPr lang="en-US" i="1">
                                <a:latin typeface="Cambria Math" charset="0"/>
                              </a:rPr>
                            </m:ctrlPr>
                          </m:fPr>
                          <m:num>
                            <m:r>
                              <a:rPr lang="en-US" i="1">
                                <a:latin typeface="Cambria Math" charset="0"/>
                              </a:rPr>
                              <m:t>𝑝</m:t>
                            </m:r>
                          </m:num>
                          <m:den>
                            <m:sSub>
                              <m:sSubPr>
                                <m:ctrlPr>
                                  <a:rPr lang="en-US" i="1">
                                    <a:latin typeface="Cambria Math" charset="0"/>
                                  </a:rPr>
                                </m:ctrlPr>
                              </m:sSubPr>
                              <m:e>
                                <m:r>
                                  <a:rPr lang="en-US" i="1">
                                    <a:latin typeface="Cambria Math" charset="0"/>
                                  </a:rPr>
                                  <m:t>𝑝</m:t>
                                </m:r>
                              </m:e>
                              <m:sub>
                                <m:r>
                                  <a:rPr lang="en-US" i="1">
                                    <a:latin typeface="Cambria Math" charset="0"/>
                                  </a:rPr>
                                  <m:t>0</m:t>
                                </m:r>
                              </m:sub>
                            </m:sSub>
                          </m:den>
                        </m:f>
                      </m:e>
                    </m:d>
                  </m:oMath>
                </a14:m>
                <a:endParaRPr lang="en-US" dirty="0" smtClean="0"/>
              </a:p>
              <a:p>
                <a:pPr lvl="1"/>
                <a:r>
                  <a:rPr lang="en-US" dirty="0" smtClean="0"/>
                  <a:t>Where </a:t>
                </a:r>
                <a:r>
                  <a:rPr lang="en-US" i="1" dirty="0" err="1" smtClean="0"/>
                  <a:t>L</a:t>
                </a:r>
                <a:r>
                  <a:rPr lang="en-US" i="1" baseline="-25000" dirty="0" err="1" smtClean="0"/>
                  <a:t>p</a:t>
                </a:r>
                <a:r>
                  <a:rPr lang="en-US" b="1" dirty="0" smtClean="0"/>
                  <a:t> </a:t>
                </a:r>
                <a:r>
                  <a:rPr lang="en-US" dirty="0" smtClean="0"/>
                  <a:t>is the sound pressure level, </a:t>
                </a:r>
                <a:r>
                  <a:rPr lang="en-US" i="1" dirty="0" smtClean="0"/>
                  <a:t>p</a:t>
                </a:r>
                <a:r>
                  <a:rPr lang="en-US" dirty="0" smtClean="0"/>
                  <a:t> is the root-mean-square (</a:t>
                </a:r>
                <a:r>
                  <a:rPr lang="en-US" dirty="0" err="1" smtClean="0"/>
                  <a:t>rms</a:t>
                </a:r>
                <a:r>
                  <a:rPr lang="en-US" dirty="0" smtClean="0"/>
                  <a:t>) of the sound pressure and </a:t>
                </a:r>
                <a:r>
                  <a:rPr lang="en-US" i="1" dirty="0" smtClean="0"/>
                  <a:t>p</a:t>
                </a:r>
                <a:r>
                  <a:rPr lang="en-US" i="1" baseline="-25000" dirty="0" smtClean="0"/>
                  <a:t>0</a:t>
                </a:r>
                <a:r>
                  <a:rPr lang="en-US" b="1" dirty="0" smtClean="0"/>
                  <a:t> </a:t>
                </a:r>
                <a:r>
                  <a:rPr lang="en-US" dirty="0" smtClean="0"/>
                  <a:t>is the reference level</a:t>
                </a:r>
              </a:p>
              <a:p>
                <a:endParaRPr lang="en-US" dirty="0"/>
              </a:p>
              <a:p>
                <a:endParaRPr lang="en-US" dirty="0" smtClean="0"/>
              </a:p>
              <a:p>
                <a:endParaRPr lang="en-US" dirty="0" smtClean="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01" t="-1280"/>
                </a:stretch>
              </a:blipFill>
            </p:spPr>
            <p:txBody>
              <a:bodyPr/>
              <a:lstStyle/>
              <a:p>
                <a:r>
                  <a:rPr lang="en-US">
                    <a:noFill/>
                  </a:rPr>
                  <a:t> </a:t>
                </a:r>
              </a:p>
            </p:txBody>
          </p:sp>
        </mc:Fallback>
      </mc:AlternateContent>
    </p:spTree>
    <p:extLst>
      <p:ext uri="{BB962C8B-B14F-4D97-AF65-F5344CB8AC3E}">
        <p14:creationId xmlns:p14="http://schemas.microsoft.com/office/powerpoint/2010/main" val="11982468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5262" y="3414269"/>
            <a:ext cx="2516368" cy="1785235"/>
          </a:xfrm>
          <a:prstGeom prst="rect">
            <a:avLst/>
          </a:prstGeom>
        </p:spPr>
      </p:pic>
      <p:sp>
        <p:nvSpPr>
          <p:cNvPr id="2" name="Title 1"/>
          <p:cNvSpPr>
            <a:spLocks noGrp="1"/>
          </p:cNvSpPr>
          <p:nvPr>
            <p:ph type="title"/>
          </p:nvPr>
        </p:nvSpPr>
        <p:spPr/>
        <p:txBody>
          <a:bodyPr/>
          <a:lstStyle/>
          <a:p>
            <a:r>
              <a:rPr lang="en-US" dirty="0" smtClean="0"/>
              <a:t>Interim: RMS</a:t>
            </a:r>
            <a:br>
              <a:rPr lang="en-US" dirty="0" smtClean="0"/>
            </a:b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1021" y="1522134"/>
                <a:ext cx="5239729" cy="4761287"/>
              </a:xfrm>
            </p:spPr>
            <p:txBody>
              <a:bodyPr/>
              <a:lstStyle/>
              <a:p>
                <a:r>
                  <a:rPr lang="en-US" dirty="0" smtClean="0"/>
                  <a:t>Average: mathematical form:</a:t>
                </a:r>
              </a:p>
              <a:p>
                <a:pPr lvl="1"/>
                <a:endParaRPr lang="en-US" dirty="0" smtClean="0"/>
              </a:p>
              <a:p>
                <a:pPr lvl="1"/>
                <a:endParaRPr lang="en-US" dirty="0" smtClean="0"/>
              </a:p>
              <a:p>
                <a:pPr lvl="1"/>
                <a:r>
                  <a:rPr lang="en-US" dirty="0"/>
                  <a:t>Mean of </a:t>
                </a:r>
                <a:r>
                  <a:rPr lang="en-US" dirty="0" smtClean="0"/>
                  <a:t>sine-wave (0-2pi)?</a:t>
                </a:r>
                <a:endParaRPr lang="en-US" dirty="0"/>
              </a:p>
              <a:p>
                <a:r>
                  <a:rPr lang="en-US" dirty="0" smtClean="0"/>
                  <a:t>RMS: root mean square</a:t>
                </a:r>
              </a:p>
              <a:p>
                <a:pPr lvl="1"/>
                <a:r>
                  <a:rPr lang="en-US" dirty="0" smtClean="0"/>
                  <a:t>Mathematical form</a:t>
                </a:r>
              </a:p>
              <a:p>
                <a:endParaRPr lang="en-US" dirty="0" smtClean="0"/>
              </a:p>
              <a:p>
                <a:endParaRPr lang="en-US" dirty="0" smtClean="0"/>
              </a:p>
              <a:p>
                <a:pPr lvl="1"/>
                <a:r>
                  <a:rPr lang="en-US" dirty="0" smtClean="0"/>
                  <a:t>Or: square, average, then square root</a:t>
                </a:r>
              </a:p>
              <a:p>
                <a:pPr lvl="1"/>
                <a:r>
                  <a:rPr lang="en-US" dirty="0"/>
                  <a:t>For sine-wav</a:t>
                </a:r>
                <a:r>
                  <a:rPr lang="en-US" dirty="0" smtClean="0"/>
                  <a:t> </a:t>
                </a:r>
              </a:p>
              <a:p>
                <a:pPr lvl="2"/>
                <a14:m>
                  <m:oMath xmlns:m="http://schemas.openxmlformats.org/officeDocument/2006/math">
                    <m:r>
                      <a:rPr lang="en-US" i="1">
                        <a:latin typeface="Cambria Math" charset="0"/>
                      </a:rPr>
                      <m:t>𝑟𝑚𝑠</m:t>
                    </m:r>
                    <m:r>
                      <a:rPr lang="en-US" i="1">
                        <a:latin typeface="Cambria Math" charset="0"/>
                      </a:rPr>
                      <m:t> (</m:t>
                    </m:r>
                    <m:func>
                      <m:funcPr>
                        <m:ctrlPr>
                          <a:rPr lang="en-US" i="1">
                            <a:latin typeface="Cambria Math" charset="0"/>
                          </a:rPr>
                        </m:ctrlPr>
                      </m:funcPr>
                      <m:fName>
                        <m:r>
                          <m:rPr>
                            <m:sty m:val="p"/>
                          </m:rPr>
                          <a:rPr lang="en-US">
                            <a:latin typeface="Cambria Math" charset="0"/>
                          </a:rPr>
                          <m:t>sin</m:t>
                        </m:r>
                      </m:fName>
                      <m:e>
                        <m:r>
                          <a:rPr lang="en-US" i="1">
                            <a:latin typeface="Cambria Math" charset="0"/>
                          </a:rPr>
                          <m:t>𝑝</m:t>
                        </m:r>
                        <m:r>
                          <a:rPr lang="en-US" i="1">
                            <a:latin typeface="Cambria Math" charset="0"/>
                          </a:rPr>
                          <m:t>(</m:t>
                        </m:r>
                        <m:r>
                          <a:rPr lang="en-US" i="1">
                            <a:latin typeface="Cambria Math" charset="0"/>
                          </a:rPr>
                          <m:t>𝑡</m:t>
                        </m:r>
                        <m:r>
                          <a:rPr lang="en-US" i="1">
                            <a:latin typeface="Cambria Math" charset="0"/>
                          </a:rPr>
                          <m:t>)</m:t>
                        </m:r>
                      </m:e>
                    </m:func>
                    <m:r>
                      <a:rPr lang="en-US">
                        <a:latin typeface="Cambria Math" charset="0"/>
                      </a:rPr>
                      <m:t>)</m:t>
                    </m:r>
                    <m:r>
                      <a:rPr lang="en-US" i="1">
                        <a:latin typeface="Cambria Math" charset="0"/>
                      </a:rPr>
                      <m:t>=</m:t>
                    </m:r>
                    <m:f>
                      <m:fPr>
                        <m:ctrlPr>
                          <a:rPr lang="en-US" i="1">
                            <a:latin typeface="Cambria Math" charset="0"/>
                          </a:rPr>
                        </m:ctrlPr>
                      </m:fPr>
                      <m:num>
                        <m:sSub>
                          <m:sSubPr>
                            <m:ctrlPr>
                              <a:rPr lang="en-US" i="1">
                                <a:latin typeface="Cambria Math" charset="0"/>
                              </a:rPr>
                            </m:ctrlPr>
                          </m:sSubPr>
                          <m:e>
                            <m:r>
                              <a:rPr lang="en-US" i="1">
                                <a:latin typeface="Cambria Math" charset="0"/>
                              </a:rPr>
                              <m:t>𝑝</m:t>
                            </m:r>
                          </m:e>
                          <m:sub>
                            <m:r>
                              <a:rPr lang="en-US" i="1">
                                <a:latin typeface="Cambria Math" charset="0"/>
                              </a:rPr>
                              <m:t>𝑚𝑎𝑥</m:t>
                            </m:r>
                          </m:sub>
                        </m:sSub>
                      </m:num>
                      <m:den>
                        <m:rad>
                          <m:radPr>
                            <m:degHide m:val="on"/>
                            <m:ctrlPr>
                              <a:rPr lang="en-US" i="1">
                                <a:latin typeface="Cambria Math" charset="0"/>
                              </a:rPr>
                            </m:ctrlPr>
                          </m:radPr>
                          <m:deg/>
                          <m:e>
                            <m:r>
                              <a:rPr lang="en-US" i="1">
                                <a:latin typeface="Cambria Math" charset="0"/>
                              </a:rPr>
                              <m:t>2</m:t>
                            </m:r>
                          </m:e>
                        </m:rad>
                      </m:den>
                    </m:f>
                  </m:oMath>
                </a14:m>
                <a:r>
                  <a:rPr lang="en-US" dirty="0" smtClean="0"/>
                  <a:t> = 0.707 </a:t>
                </a:r>
                <a14:m>
                  <m:oMath xmlns:m="http://schemas.openxmlformats.org/officeDocument/2006/math">
                    <m:sSub>
                      <m:sSubPr>
                        <m:ctrlPr>
                          <a:rPr lang="en-US" i="1">
                            <a:latin typeface="Cambria Math" charset="0"/>
                          </a:rPr>
                        </m:ctrlPr>
                      </m:sSubPr>
                      <m:e>
                        <m:r>
                          <a:rPr lang="en-US" i="1">
                            <a:latin typeface="Cambria Math" charset="0"/>
                          </a:rPr>
                          <m:t>𝑝</m:t>
                        </m:r>
                      </m:e>
                      <m:sub>
                        <m:r>
                          <a:rPr lang="en-US" i="1">
                            <a:latin typeface="Cambria Math" charset="0"/>
                          </a:rPr>
                          <m:t>𝑚𝑎𝑥</m:t>
                        </m:r>
                      </m:sub>
                    </m:sSub>
                  </m:oMath>
                </a14:m>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1021" y="1522134"/>
                <a:ext cx="5239729" cy="4761287"/>
              </a:xfrm>
              <a:blipFill rotWithShape="0">
                <a:blip r:embed="rId4"/>
                <a:stretch>
                  <a:fillRect l="-1746" t="-1280" b="-5762"/>
                </a:stretch>
              </a:blipFill>
            </p:spPr>
            <p:txBody>
              <a:bodyPr/>
              <a:lstStyle/>
              <a:p>
                <a:r>
                  <a:rPr lang="en-US">
                    <a:noFill/>
                  </a:rPr>
                  <a:t> </a:t>
                </a:r>
              </a:p>
            </p:txBody>
          </p:sp>
        </mc:Fallback>
      </mc:AlternateContent>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8125" y="1333967"/>
            <a:ext cx="2794000" cy="18288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4989" y="2022313"/>
            <a:ext cx="1664584" cy="711829"/>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74989" y="4085143"/>
            <a:ext cx="3054136" cy="847276"/>
          </a:xfrm>
          <a:prstGeom prst="rect">
            <a:avLst/>
          </a:prstGeom>
        </p:spPr>
      </p:pic>
    </p:spTree>
    <p:extLst>
      <p:ext uri="{BB962C8B-B14F-4D97-AF65-F5344CB8AC3E}">
        <p14:creationId xmlns:p14="http://schemas.microsoft.com/office/powerpoint/2010/main" val="5736664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 Loudest sound possible?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8481" y="1333967"/>
            <a:ext cx="5842000" cy="2489200"/>
          </a:xfrm>
        </p:spPr>
      </p:pic>
      <mc:AlternateContent xmlns:mc="http://schemas.openxmlformats.org/markup-compatibility/2006" xmlns:a14="http://schemas.microsoft.com/office/drawing/2010/main">
        <mc:Choice Requires="a14">
          <p:sp>
            <p:nvSpPr>
              <p:cNvPr id="6" name="Rectangle 5"/>
              <p:cNvSpPr/>
              <p:nvPr/>
            </p:nvSpPr>
            <p:spPr>
              <a:xfrm>
                <a:off x="1519237" y="4239818"/>
                <a:ext cx="3124317" cy="5257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𝑝</m:t>
                      </m:r>
                      <m:r>
                        <a:rPr lang="en-US" i="0">
                          <a:latin typeface="Cambria Math" charset="0"/>
                        </a:rPr>
                        <m:t>= </m:t>
                      </m:r>
                      <m:f>
                        <m:fPr>
                          <m:ctrlPr>
                            <a:rPr lang="en-US" i="1">
                              <a:latin typeface="Cambria Math" charset="0"/>
                            </a:rPr>
                          </m:ctrlPr>
                        </m:fPr>
                        <m:num>
                          <m:sSub>
                            <m:sSubPr>
                              <m:ctrlPr>
                                <a:rPr lang="en-US" i="1">
                                  <a:latin typeface="Cambria Math" charset="0"/>
                                </a:rPr>
                              </m:ctrlPr>
                            </m:sSubPr>
                            <m:e>
                              <m:r>
                                <a:rPr lang="en-US" i="1">
                                  <a:latin typeface="Cambria Math" charset="0"/>
                                </a:rPr>
                                <m:t>𝑝</m:t>
                              </m:r>
                            </m:e>
                            <m:sub>
                              <m:r>
                                <a:rPr lang="en-US" i="1">
                                  <a:latin typeface="Cambria Math" charset="0"/>
                                </a:rPr>
                                <m:t>𝑚𝑎𝑥</m:t>
                              </m:r>
                            </m:sub>
                          </m:sSub>
                        </m:num>
                        <m:den>
                          <m:rad>
                            <m:radPr>
                              <m:degHide m:val="on"/>
                              <m:ctrlPr>
                                <a:rPr lang="en-US" i="1">
                                  <a:latin typeface="Cambria Math" charset="0"/>
                                </a:rPr>
                              </m:ctrlPr>
                            </m:radPr>
                            <m:deg/>
                            <m:e>
                              <m:r>
                                <a:rPr lang="en-US" i="0">
                                  <a:latin typeface="Cambria Math" charset="0"/>
                                </a:rPr>
                                <m:t>2</m:t>
                              </m:r>
                            </m:e>
                          </m:rad>
                        </m:den>
                      </m:f>
                      <m:r>
                        <a:rPr lang="en-US" i="0">
                          <a:latin typeface="Cambria Math" charset="0"/>
                        </a:rPr>
                        <m:t>=</m:t>
                      </m:r>
                      <m:f>
                        <m:fPr>
                          <m:ctrlPr>
                            <a:rPr lang="en-US" i="1">
                              <a:latin typeface="Cambria Math" charset="0"/>
                            </a:rPr>
                          </m:ctrlPr>
                        </m:fPr>
                        <m:num>
                          <m:r>
                            <a:rPr lang="en-US" i="0">
                              <a:latin typeface="Cambria Math" charset="0"/>
                            </a:rPr>
                            <m:t>1000</m:t>
                          </m:r>
                          <m:r>
                            <a:rPr lang="nl-NL" b="0" i="0" smtClean="0">
                              <a:latin typeface="Cambria Math" charset="0"/>
                            </a:rPr>
                            <m:t> </m:t>
                          </m:r>
                          <m:r>
                            <m:rPr>
                              <m:sty m:val="p"/>
                            </m:rPr>
                            <a:rPr lang="nl-NL" b="0" i="0" smtClean="0">
                              <a:latin typeface="Cambria Math" charset="0"/>
                            </a:rPr>
                            <m:t>hPa</m:t>
                          </m:r>
                        </m:num>
                        <m:den>
                          <m:rad>
                            <m:radPr>
                              <m:degHide m:val="on"/>
                              <m:ctrlPr>
                                <a:rPr lang="en-US" i="1">
                                  <a:latin typeface="Cambria Math" charset="0"/>
                                </a:rPr>
                              </m:ctrlPr>
                            </m:radPr>
                            <m:deg/>
                            <m:e>
                              <m:r>
                                <a:rPr lang="en-US" i="0">
                                  <a:latin typeface="Cambria Math" charset="0"/>
                                </a:rPr>
                                <m:t>2</m:t>
                              </m:r>
                            </m:e>
                          </m:rad>
                        </m:den>
                      </m:f>
                      <m:r>
                        <a:rPr lang="en-US" i="0">
                          <a:latin typeface="Cambria Math" charset="0"/>
                        </a:rPr>
                        <m:t>=7.07 ⋅</m:t>
                      </m:r>
                      <m:sSup>
                        <m:sSupPr>
                          <m:ctrlPr>
                            <a:rPr lang="en-US" i="1">
                              <a:latin typeface="Cambria Math" charset="0"/>
                            </a:rPr>
                          </m:ctrlPr>
                        </m:sSupPr>
                        <m:e>
                          <m:r>
                            <a:rPr lang="en-US" i="0">
                              <a:latin typeface="Cambria Math" charset="0"/>
                            </a:rPr>
                            <m:t>10</m:t>
                          </m:r>
                        </m:e>
                        <m:sup>
                          <m:r>
                            <a:rPr lang="en-US" i="0">
                              <a:latin typeface="Cambria Math" charset="0"/>
                            </a:rPr>
                            <m:t>4</m:t>
                          </m:r>
                        </m:sup>
                      </m:sSup>
                      <m:r>
                        <a:rPr lang="en-US" i="0">
                          <a:latin typeface="Cambria Math" charset="0"/>
                        </a:rPr>
                        <m:t> </m:t>
                      </m:r>
                      <m:r>
                        <a:rPr lang="en-US" i="1">
                          <a:latin typeface="Cambria Math" charset="0"/>
                        </a:rPr>
                        <m:t>𝑃𝑎</m:t>
                      </m:r>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519237" y="4239818"/>
                <a:ext cx="3124317" cy="525721"/>
              </a:xfrm>
              <a:prstGeom prst="rect">
                <a:avLst/>
              </a:prstGeom>
              <a:blipFill rotWithShape="0">
                <a:blip r:embed="rId3"/>
                <a:stretch>
                  <a:fillRect t="-51163" b="-395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1519237" y="4862742"/>
                <a:ext cx="3070904" cy="5632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charset="0"/>
                            </a:rPr>
                            <m:t>𝐿</m:t>
                          </m:r>
                        </m:e>
                        <m:sub>
                          <m:r>
                            <a:rPr lang="en-US" i="1">
                              <a:latin typeface="Cambria Math" charset="0"/>
                            </a:rPr>
                            <m:t>𝑝</m:t>
                          </m:r>
                        </m:sub>
                      </m:sSub>
                      <m:r>
                        <a:rPr lang="en-US" i="0">
                          <a:latin typeface="Cambria Math" charset="0"/>
                        </a:rPr>
                        <m:t>=10⋅</m:t>
                      </m:r>
                      <m:sSub>
                        <m:sSubPr>
                          <m:ctrlPr>
                            <a:rPr lang="en-US" i="1">
                              <a:latin typeface="Cambria Math" charset="0"/>
                            </a:rPr>
                          </m:ctrlPr>
                        </m:sSubPr>
                        <m:e>
                          <m:r>
                            <a:rPr lang="en-US" i="1">
                              <a:latin typeface="Cambria Math" charset="0"/>
                            </a:rPr>
                            <m:t>𝑙𝑜𝑔</m:t>
                          </m:r>
                        </m:e>
                        <m:sub>
                          <m:r>
                            <a:rPr lang="en-US" i="0">
                              <a:latin typeface="Cambria Math" charset="0"/>
                            </a:rPr>
                            <m:t>10</m:t>
                          </m:r>
                        </m:sub>
                      </m:sSub>
                      <m:d>
                        <m:dPr>
                          <m:ctrlPr>
                            <a:rPr lang="en-US" i="1">
                              <a:latin typeface="Cambria Math" charset="0"/>
                            </a:rPr>
                          </m:ctrlPr>
                        </m:dPr>
                        <m:e>
                          <m:f>
                            <m:fPr>
                              <m:ctrlPr>
                                <a:rPr lang="en-US" i="1">
                                  <a:latin typeface="Cambria Math" charset="0"/>
                                </a:rPr>
                              </m:ctrlPr>
                            </m:fPr>
                            <m:num>
                              <m:sSup>
                                <m:sSupPr>
                                  <m:ctrlPr>
                                    <a:rPr lang="en-US" i="1">
                                      <a:latin typeface="Cambria Math" charset="0"/>
                                    </a:rPr>
                                  </m:ctrlPr>
                                </m:sSupPr>
                                <m:e>
                                  <m:r>
                                    <a:rPr lang="en-US" i="1">
                                      <a:latin typeface="Cambria Math" charset="0"/>
                                    </a:rPr>
                                    <m:t>𝑝</m:t>
                                  </m:r>
                                </m:e>
                                <m:sup>
                                  <m:r>
                                    <a:rPr lang="en-US" i="0">
                                      <a:latin typeface="Cambria Math" charset="0"/>
                                    </a:rPr>
                                    <m:t>2</m:t>
                                  </m:r>
                                </m:sup>
                              </m:sSup>
                            </m:num>
                            <m:den>
                              <m:sSubSup>
                                <m:sSubSupPr>
                                  <m:ctrlPr>
                                    <a:rPr lang="en-US" i="1">
                                      <a:latin typeface="Cambria Math" charset="0"/>
                                    </a:rPr>
                                  </m:ctrlPr>
                                </m:sSubSupPr>
                                <m:e>
                                  <m:r>
                                    <a:rPr lang="en-US" i="1">
                                      <a:latin typeface="Cambria Math" charset="0"/>
                                    </a:rPr>
                                    <m:t>𝑝</m:t>
                                  </m:r>
                                </m:e>
                                <m:sub>
                                  <m:r>
                                    <a:rPr lang="en-US" i="0">
                                      <a:latin typeface="Cambria Math" charset="0"/>
                                    </a:rPr>
                                    <m:t>0</m:t>
                                  </m:r>
                                </m:sub>
                                <m:sup>
                                  <m:r>
                                    <a:rPr lang="en-US" i="0">
                                      <a:latin typeface="Cambria Math" charset="0"/>
                                    </a:rPr>
                                    <m:t>2</m:t>
                                  </m:r>
                                </m:sup>
                              </m:sSubSup>
                            </m:den>
                          </m:f>
                        </m:e>
                      </m:d>
                      <m:r>
                        <a:rPr lang="en-US" i="0">
                          <a:latin typeface="Cambria Math" charset="0"/>
                        </a:rPr>
                        <m:t>=20⋅</m:t>
                      </m:r>
                      <m:sSub>
                        <m:sSubPr>
                          <m:ctrlPr>
                            <a:rPr lang="en-US" i="1">
                              <a:latin typeface="Cambria Math" charset="0"/>
                            </a:rPr>
                          </m:ctrlPr>
                        </m:sSubPr>
                        <m:e>
                          <m:r>
                            <a:rPr lang="en-US" i="1">
                              <a:latin typeface="Cambria Math" charset="0"/>
                            </a:rPr>
                            <m:t>𝑙𝑜𝑔</m:t>
                          </m:r>
                        </m:e>
                        <m:sub>
                          <m:r>
                            <a:rPr lang="en-US" i="0">
                              <a:latin typeface="Cambria Math" charset="0"/>
                            </a:rPr>
                            <m:t>10</m:t>
                          </m:r>
                        </m:sub>
                      </m:sSub>
                      <m:d>
                        <m:dPr>
                          <m:ctrlPr>
                            <a:rPr lang="en-US" i="1">
                              <a:latin typeface="Cambria Math" charset="0"/>
                            </a:rPr>
                          </m:ctrlPr>
                        </m:dPr>
                        <m:e>
                          <m:f>
                            <m:fPr>
                              <m:ctrlPr>
                                <a:rPr lang="en-US" i="1">
                                  <a:latin typeface="Cambria Math" charset="0"/>
                                </a:rPr>
                              </m:ctrlPr>
                            </m:fPr>
                            <m:num>
                              <m:r>
                                <a:rPr lang="en-US" i="1">
                                  <a:latin typeface="Cambria Math" charset="0"/>
                                </a:rPr>
                                <m:t>𝑝</m:t>
                              </m:r>
                            </m:num>
                            <m:den>
                              <m:sSub>
                                <m:sSubPr>
                                  <m:ctrlPr>
                                    <a:rPr lang="en-US" i="1">
                                      <a:latin typeface="Cambria Math" charset="0"/>
                                    </a:rPr>
                                  </m:ctrlPr>
                                </m:sSubPr>
                                <m:e>
                                  <m:r>
                                    <a:rPr lang="en-US" i="1">
                                      <a:latin typeface="Cambria Math" charset="0"/>
                                    </a:rPr>
                                    <m:t>𝑝</m:t>
                                  </m:r>
                                </m:e>
                                <m:sub>
                                  <m:r>
                                    <a:rPr lang="en-US" i="0">
                                      <a:latin typeface="Cambria Math" charset="0"/>
                                    </a:rPr>
                                    <m:t>0</m:t>
                                  </m:r>
                                </m:sub>
                              </m:sSub>
                            </m:den>
                          </m:f>
                        </m:e>
                      </m:d>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1519237" y="4862742"/>
                <a:ext cx="3070904" cy="563296"/>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1519237" y="5555558"/>
                <a:ext cx="3127330" cy="4906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i="1">
                              <a:latin typeface="Cambria Math" charset="0"/>
                            </a:rPr>
                            <m:t>𝐿</m:t>
                          </m:r>
                        </m:e>
                        <m:sub>
                          <m:r>
                            <a:rPr lang="en-US" i="1">
                              <a:latin typeface="Cambria Math" charset="0"/>
                            </a:rPr>
                            <m:t>𝑝</m:t>
                          </m:r>
                          <m:r>
                            <a:rPr lang="en-US" i="0">
                              <a:latin typeface="Cambria Math" charset="0"/>
                            </a:rPr>
                            <m:t>,</m:t>
                          </m:r>
                          <m:r>
                            <a:rPr lang="en-US" i="1">
                              <a:latin typeface="Cambria Math" charset="0"/>
                            </a:rPr>
                            <m:t>𝑚𝑎𝑥</m:t>
                          </m:r>
                        </m:sub>
                      </m:sSub>
                      <m:r>
                        <a:rPr lang="en-US" i="0">
                          <a:latin typeface="Cambria Math" charset="0"/>
                        </a:rPr>
                        <m:t>=20⋅</m:t>
                      </m:r>
                      <m:sSub>
                        <m:sSubPr>
                          <m:ctrlPr>
                            <a:rPr lang="en-US" i="1">
                              <a:latin typeface="Cambria Math" charset="0"/>
                            </a:rPr>
                          </m:ctrlPr>
                        </m:sSubPr>
                        <m:e>
                          <m:r>
                            <a:rPr lang="en-US" i="1">
                              <a:latin typeface="Cambria Math" charset="0"/>
                            </a:rPr>
                            <m:t>𝑙𝑜𝑔</m:t>
                          </m:r>
                        </m:e>
                        <m:sub>
                          <m:r>
                            <a:rPr lang="en-US" i="0">
                              <a:latin typeface="Cambria Math" charset="0"/>
                            </a:rPr>
                            <m:t>10</m:t>
                          </m:r>
                        </m:sub>
                      </m:sSub>
                      <m:d>
                        <m:dPr>
                          <m:ctrlPr>
                            <a:rPr lang="en-US" i="1">
                              <a:latin typeface="Cambria Math" charset="0"/>
                            </a:rPr>
                          </m:ctrlPr>
                        </m:dPr>
                        <m:e>
                          <m:f>
                            <m:fPr>
                              <m:ctrlPr>
                                <a:rPr lang="en-US" i="1">
                                  <a:latin typeface="Cambria Math" charset="0"/>
                                </a:rPr>
                              </m:ctrlPr>
                            </m:fPr>
                            <m:num>
                              <m:r>
                                <a:rPr lang="en-US" i="1">
                                  <a:latin typeface="Cambria Math" charset="0"/>
                                </a:rPr>
                                <m:t>𝑝</m:t>
                              </m:r>
                            </m:num>
                            <m:den>
                              <m:sSub>
                                <m:sSubPr>
                                  <m:ctrlPr>
                                    <a:rPr lang="en-US" i="1">
                                      <a:latin typeface="Cambria Math" charset="0"/>
                                    </a:rPr>
                                  </m:ctrlPr>
                                </m:sSubPr>
                                <m:e>
                                  <m:r>
                                    <a:rPr lang="en-US" i="1">
                                      <a:latin typeface="Cambria Math" charset="0"/>
                                    </a:rPr>
                                    <m:t>𝑝</m:t>
                                  </m:r>
                                </m:e>
                                <m:sub>
                                  <m:r>
                                    <a:rPr lang="en-US" i="0">
                                      <a:latin typeface="Cambria Math" charset="0"/>
                                    </a:rPr>
                                    <m:t>0</m:t>
                                  </m:r>
                                </m:sub>
                              </m:sSub>
                            </m:den>
                          </m:f>
                        </m:e>
                      </m:d>
                      <m:r>
                        <a:rPr lang="en-US" i="0">
                          <a:latin typeface="Cambria Math" charset="0"/>
                        </a:rPr>
                        <m:t>=19</m:t>
                      </m:r>
                      <m:r>
                        <a:rPr lang="nl-NL" b="0" i="0" smtClean="0">
                          <a:latin typeface="Cambria Math" charset="0"/>
                        </a:rPr>
                        <m:t>3</m:t>
                      </m:r>
                      <m:r>
                        <a:rPr lang="en-US" i="0">
                          <a:latin typeface="Cambria Math" charset="0"/>
                        </a:rPr>
                        <m:t> </m:t>
                      </m:r>
                      <m:r>
                        <a:rPr lang="en-US" i="1">
                          <a:latin typeface="Cambria Math" charset="0"/>
                        </a:rPr>
                        <m:t>𝑑𝐵</m:t>
                      </m:r>
                      <m:r>
                        <a:rPr lang="en-US" i="0">
                          <a:latin typeface="Cambria Math" charset="0"/>
                        </a:rPr>
                        <m:t> </m:t>
                      </m:r>
                      <m:r>
                        <a:rPr lang="en-US" i="1">
                          <a:latin typeface="Cambria Math" charset="0"/>
                        </a:rPr>
                        <m:t>𝑆𝑃𝐿</m:t>
                      </m:r>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1519237" y="5555558"/>
                <a:ext cx="3127330" cy="490647"/>
              </a:xfrm>
              <a:prstGeom prst="rect">
                <a:avLst/>
              </a:prstGeom>
              <a:blipFill rotWithShape="0">
                <a:blip r:embed="rId5"/>
                <a:stretch>
                  <a:fillRect t="-33333" b="-43210"/>
                </a:stretch>
              </a:blipFill>
            </p:spPr>
            <p:txBody>
              <a:bodyPr/>
              <a:lstStyle/>
              <a:p>
                <a:r>
                  <a:rPr lang="en-US">
                    <a:noFill/>
                  </a:rPr>
                  <a:t> </a:t>
                </a:r>
              </a:p>
            </p:txBody>
          </p:sp>
        </mc:Fallback>
      </mc:AlternateContent>
    </p:spTree>
    <p:extLst>
      <p:ext uri="{BB962C8B-B14F-4D97-AF65-F5344CB8AC3E}">
        <p14:creationId xmlns:p14="http://schemas.microsoft.com/office/powerpoint/2010/main" val="156107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Measuring sound – sound level meter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1116" y="1588294"/>
            <a:ext cx="7616825" cy="2507132"/>
          </a:xfrm>
        </p:spPr>
      </p:pic>
      <p:sp>
        <p:nvSpPr>
          <p:cNvPr id="3" name="Oval 2"/>
          <p:cNvSpPr/>
          <p:nvPr/>
        </p:nvSpPr>
        <p:spPr bwMode="auto">
          <a:xfrm>
            <a:off x="2043113" y="1211895"/>
            <a:ext cx="1514475" cy="3143250"/>
          </a:xfrm>
          <a:prstGeom prst="ellipse">
            <a:avLst/>
          </a:prstGeom>
          <a:no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p>
            <a:pPr marL="0" marR="0" indent="0" algn="ctr" defTabSz="8636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accent2"/>
              </a:solidFill>
              <a:effectLst/>
              <a:latin typeface="AZGCaspariT" charset="0"/>
              <a:ea typeface="ＭＳ Ｐゴシック" charset="0"/>
            </a:endParaRPr>
          </a:p>
        </p:txBody>
      </p:sp>
      <p:sp>
        <p:nvSpPr>
          <p:cNvPr id="7" name="TextBox 6"/>
          <p:cNvSpPr txBox="1"/>
          <p:nvPr/>
        </p:nvSpPr>
        <p:spPr>
          <a:xfrm>
            <a:off x="761021" y="4349753"/>
            <a:ext cx="7616920" cy="1754326"/>
          </a:xfrm>
          <a:prstGeom prst="rect">
            <a:avLst/>
          </a:prstGeom>
          <a:noFill/>
        </p:spPr>
        <p:txBody>
          <a:bodyPr wrap="square" rtlCol="0">
            <a:spAutoFit/>
          </a:bodyPr>
          <a:lstStyle/>
          <a:p>
            <a:pPr marL="285750" indent="-285750">
              <a:buFont typeface="Arial" charset="0"/>
              <a:buChar char="•"/>
            </a:pPr>
            <a:r>
              <a:rPr lang="en-US" sz="1800" dirty="0" smtClean="0"/>
              <a:t>Measure sound pressure level</a:t>
            </a:r>
          </a:p>
          <a:p>
            <a:pPr marL="285750" indent="-285750">
              <a:buFont typeface="Arial" charset="0"/>
              <a:buChar char="•"/>
            </a:pPr>
            <a:r>
              <a:rPr lang="en-US" sz="1800" dirty="0" smtClean="0"/>
              <a:t>Weighting with filter (user-setting)</a:t>
            </a:r>
          </a:p>
          <a:p>
            <a:pPr marL="285750" indent="-285750">
              <a:buFont typeface="Arial" charset="0"/>
              <a:buChar char="•"/>
            </a:pPr>
            <a:r>
              <a:rPr lang="en-US" sz="1800" dirty="0" smtClean="0"/>
              <a:t>Divide in frequency bands (if used in spectral mode)</a:t>
            </a:r>
          </a:p>
          <a:p>
            <a:pPr marL="285750" indent="-285750">
              <a:buFont typeface="Arial" charset="0"/>
              <a:buChar char="•"/>
            </a:pPr>
            <a:r>
              <a:rPr lang="en-US" sz="1800" dirty="0" smtClean="0"/>
              <a:t>Rectify signal (see comparison with square?)</a:t>
            </a:r>
          </a:p>
          <a:p>
            <a:pPr marL="285750" indent="-285750">
              <a:buFont typeface="Arial" charset="0"/>
              <a:buChar char="•"/>
            </a:pPr>
            <a:r>
              <a:rPr lang="en-US" sz="1800" dirty="0" smtClean="0"/>
              <a:t>Running average with certain time-base</a:t>
            </a:r>
          </a:p>
          <a:p>
            <a:pPr marL="285750" indent="-285750">
              <a:buFont typeface="Arial" charset="0"/>
              <a:buChar char="•"/>
            </a:pPr>
            <a:r>
              <a:rPr lang="en-US" sz="1800" dirty="0" smtClean="0"/>
              <a:t>Display</a:t>
            </a:r>
          </a:p>
        </p:txBody>
      </p:sp>
    </p:spTree>
    <p:extLst>
      <p:ext uri="{BB962C8B-B14F-4D97-AF65-F5344CB8AC3E}">
        <p14:creationId xmlns:p14="http://schemas.microsoft.com/office/powerpoint/2010/main" val="18892736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2729" y="2688797"/>
            <a:ext cx="1522855" cy="1218284"/>
          </a:xfrm>
          <a:prstGeom prst="rect">
            <a:avLst/>
          </a:prstGeom>
        </p:spPr>
      </p:pic>
      <p:sp>
        <p:nvSpPr>
          <p:cNvPr id="2" name="Title 1"/>
          <p:cNvSpPr>
            <a:spLocks noGrp="1"/>
          </p:cNvSpPr>
          <p:nvPr>
            <p:ph type="title"/>
          </p:nvPr>
        </p:nvSpPr>
        <p:spPr/>
        <p:txBody>
          <a:bodyPr/>
          <a:lstStyle/>
          <a:p>
            <a:r>
              <a:rPr lang="en-US" dirty="0" smtClean="0"/>
              <a:t>Human sensitivity to sound – minimum audible field (MAF)</a:t>
            </a:r>
            <a:endParaRPr lang="en-US" dirty="0"/>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93124" y="1532540"/>
            <a:ext cx="5269987" cy="4115610"/>
          </a:xfr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3603" y="3291991"/>
            <a:ext cx="733425" cy="1476375"/>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03811" y="2931116"/>
            <a:ext cx="725491" cy="733643"/>
          </a:xfrm>
          <a:prstGeom prst="rect">
            <a:avLst/>
          </a:prstGeom>
        </p:spPr>
      </p:pic>
      <p:sp>
        <p:nvSpPr>
          <p:cNvPr id="8" name="TextBox 7"/>
          <p:cNvSpPr txBox="1"/>
          <p:nvPr/>
        </p:nvSpPr>
        <p:spPr>
          <a:xfrm>
            <a:off x="3113103" y="5657850"/>
            <a:ext cx="2912755" cy="715581"/>
          </a:xfrm>
          <a:prstGeom prst="rect">
            <a:avLst/>
          </a:prstGeom>
          <a:noFill/>
        </p:spPr>
        <p:txBody>
          <a:bodyPr wrap="square" rtlCol="0">
            <a:spAutoFit/>
          </a:bodyPr>
          <a:lstStyle/>
          <a:p>
            <a:r>
              <a:rPr lang="en-US" dirty="0" smtClean="0"/>
              <a:t>Equal loudness contours as function of frequency for different loudness levels (</a:t>
            </a:r>
            <a:r>
              <a:rPr lang="en-US" dirty="0" err="1" smtClean="0"/>
              <a:t>Phons</a:t>
            </a:r>
            <a:r>
              <a:rPr lang="en-US" dirty="0" smtClean="0"/>
              <a:t>)</a:t>
            </a:r>
            <a:endParaRPr lang="en-US" dirty="0"/>
          </a:p>
        </p:txBody>
      </p:sp>
    </p:spTree>
    <p:extLst>
      <p:ext uri="{BB962C8B-B14F-4D97-AF65-F5344CB8AC3E}">
        <p14:creationId xmlns:p14="http://schemas.microsoft.com/office/powerpoint/2010/main" val="10972870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Equal loudness contours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85825" y="1026621"/>
            <a:ext cx="6731145" cy="5256704"/>
          </a:xfrm>
        </p:spPr>
      </p:pic>
      <p:cxnSp>
        <p:nvCxnSpPr>
          <p:cNvPr id="6" name="Straight Connector 5"/>
          <p:cNvCxnSpPr/>
          <p:nvPr/>
        </p:nvCxnSpPr>
        <p:spPr bwMode="auto">
          <a:xfrm flipV="1">
            <a:off x="4986330" y="1771648"/>
            <a:ext cx="0" cy="3971925"/>
          </a:xfrm>
          <a:prstGeom prst="line">
            <a:avLst/>
          </a:prstGeom>
          <a:solidFill>
            <a:srgbClr val="000080"/>
          </a:solidFill>
          <a:ln w="28575"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7" name="TextBox 6"/>
          <p:cNvSpPr txBox="1"/>
          <p:nvPr/>
        </p:nvSpPr>
        <p:spPr>
          <a:xfrm>
            <a:off x="7616970" y="1771648"/>
            <a:ext cx="1398443" cy="715581"/>
          </a:xfrm>
          <a:prstGeom prst="rect">
            <a:avLst/>
          </a:prstGeom>
          <a:noFill/>
        </p:spPr>
        <p:txBody>
          <a:bodyPr wrap="square" rtlCol="0">
            <a:spAutoFit/>
          </a:bodyPr>
          <a:lstStyle/>
          <a:p>
            <a:r>
              <a:rPr lang="en-US" dirty="0" smtClean="0"/>
              <a:t>High levels: more flat</a:t>
            </a:r>
          </a:p>
          <a:p>
            <a:r>
              <a:rPr lang="en-US" dirty="0" smtClean="0"/>
              <a:t>C-weighting</a:t>
            </a:r>
            <a:endParaRPr lang="en-US" dirty="0"/>
          </a:p>
        </p:txBody>
      </p:sp>
      <p:sp>
        <p:nvSpPr>
          <p:cNvPr id="8" name="TextBox 7"/>
          <p:cNvSpPr txBox="1"/>
          <p:nvPr/>
        </p:nvSpPr>
        <p:spPr>
          <a:xfrm>
            <a:off x="7616969" y="5235742"/>
            <a:ext cx="1527031" cy="1131079"/>
          </a:xfrm>
          <a:prstGeom prst="rect">
            <a:avLst/>
          </a:prstGeom>
          <a:noFill/>
        </p:spPr>
        <p:txBody>
          <a:bodyPr wrap="square" rtlCol="0">
            <a:spAutoFit/>
          </a:bodyPr>
          <a:lstStyle/>
          <a:p>
            <a:r>
              <a:rPr lang="en-US" dirty="0" smtClean="0"/>
              <a:t>Around threshold:</a:t>
            </a:r>
          </a:p>
          <a:p>
            <a:r>
              <a:rPr lang="en-US" dirty="0" smtClean="0"/>
              <a:t>Lots of frequency dependent variation</a:t>
            </a:r>
          </a:p>
          <a:p>
            <a:r>
              <a:rPr lang="en-US" dirty="0" smtClean="0"/>
              <a:t>A-weighting</a:t>
            </a:r>
            <a:endParaRPr lang="en-US" dirty="0"/>
          </a:p>
        </p:txBody>
      </p:sp>
      <p:cxnSp>
        <p:nvCxnSpPr>
          <p:cNvPr id="9" name="Straight Connector 8"/>
          <p:cNvCxnSpPr/>
          <p:nvPr/>
        </p:nvCxnSpPr>
        <p:spPr bwMode="auto">
          <a:xfrm flipH="1" flipV="1">
            <a:off x="1414462" y="5135726"/>
            <a:ext cx="4052888" cy="9524"/>
          </a:xfrm>
          <a:prstGeom prst="line">
            <a:avLst/>
          </a:prstGeom>
          <a:solidFill>
            <a:srgbClr val="000080"/>
          </a:solidFill>
          <a:ln w="28575"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 name="Straight Connector 9"/>
          <p:cNvCxnSpPr/>
          <p:nvPr/>
        </p:nvCxnSpPr>
        <p:spPr bwMode="auto">
          <a:xfrm flipH="1" flipV="1">
            <a:off x="1552575" y="2213605"/>
            <a:ext cx="4052888" cy="9524"/>
          </a:xfrm>
          <a:prstGeom prst="line">
            <a:avLst/>
          </a:prstGeom>
          <a:solidFill>
            <a:srgbClr val="000080"/>
          </a:solidFill>
          <a:ln w="28575"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97565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ear</a:t>
            </a:r>
            <a:br>
              <a:rPr lang="en-US" dirty="0" smtClean="0"/>
            </a:br>
            <a:r>
              <a:rPr lang="en-US" dirty="0" smtClean="0"/>
              <a:t>anatomy &amp; function</a:t>
            </a:r>
            <a:endParaRPr lang="en-US" dirty="0"/>
          </a:p>
        </p:txBody>
      </p:sp>
      <p:sp>
        <p:nvSpPr>
          <p:cNvPr id="3" name="Text Placeholder 2"/>
          <p:cNvSpPr>
            <a:spLocks noGrp="1"/>
          </p:cNvSpPr>
          <p:nvPr>
            <p:ph type="body" idx="1"/>
          </p:nvPr>
        </p:nvSpPr>
        <p:spPr/>
        <p:txBody>
          <a:bodyPr/>
          <a:lstStyle/>
          <a:p>
            <a:r>
              <a:rPr lang="en-US" dirty="0" smtClean="0"/>
              <a:t>Part 2.</a:t>
            </a:r>
            <a:endParaRPr lang="en-US" dirty="0"/>
          </a:p>
        </p:txBody>
      </p:sp>
    </p:spTree>
    <p:extLst>
      <p:ext uri="{BB962C8B-B14F-4D97-AF65-F5344CB8AC3E}">
        <p14:creationId xmlns:p14="http://schemas.microsoft.com/office/powerpoint/2010/main" val="15911144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36004" y="0"/>
            <a:ext cx="7779345" cy="6223476"/>
          </a:xfrm>
        </p:spPr>
      </p:pic>
    </p:spTree>
    <p:extLst>
      <p:ext uri="{BB962C8B-B14F-4D97-AF65-F5344CB8AC3E}">
        <p14:creationId xmlns:p14="http://schemas.microsoft.com/office/powerpoint/2010/main" val="8188597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outer ear: difference between dB SPL and HL</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1867" y="4650582"/>
            <a:ext cx="733425" cy="1476375"/>
          </a:xfrm>
          <a:prstGeom prst="rect">
            <a:avLst/>
          </a:prstGeom>
        </p:spPr>
      </p:pic>
      <p:pic>
        <p:nvPicPr>
          <p:cNvPr id="5"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2729" y="2688797"/>
            <a:ext cx="1522855" cy="121828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3314" y="2931117"/>
            <a:ext cx="725491" cy="733643"/>
          </a:xfrm>
          <a:prstGeom prst="rect">
            <a:avLst/>
          </a:prstGeom>
        </p:spPr>
      </p:pic>
      <p:cxnSp>
        <p:nvCxnSpPr>
          <p:cNvPr id="7" name="Curved Connector 6"/>
          <p:cNvCxnSpPr/>
          <p:nvPr/>
        </p:nvCxnSpPr>
        <p:spPr>
          <a:xfrm flipV="1">
            <a:off x="6692465" y="3382373"/>
            <a:ext cx="1503610" cy="1175832"/>
          </a:xfrm>
          <a:prstGeom prst="curvedConnector3">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876959"/>
            <a:ext cx="4871089" cy="3842845"/>
          </a:xfrm>
          <a:prstGeom prst="rect">
            <a:avLst/>
          </a:prstGeom>
        </p:spPr>
      </p:pic>
      <p:sp>
        <p:nvSpPr>
          <p:cNvPr id="9" name="TextBox 8"/>
          <p:cNvSpPr txBox="1"/>
          <p:nvPr/>
        </p:nvSpPr>
        <p:spPr>
          <a:xfrm>
            <a:off x="7539175" y="5388769"/>
            <a:ext cx="2246243" cy="300082"/>
          </a:xfrm>
          <a:prstGeom prst="rect">
            <a:avLst/>
          </a:prstGeom>
          <a:noFill/>
        </p:spPr>
        <p:txBody>
          <a:bodyPr wrap="square" rtlCol="0">
            <a:spAutoFit/>
          </a:bodyPr>
          <a:lstStyle/>
          <a:p>
            <a:r>
              <a:rPr lang="en-US" sz="1350" dirty="0" err="1"/>
              <a:t>Killion</a:t>
            </a:r>
            <a:r>
              <a:rPr lang="en-US" sz="1350" dirty="0"/>
              <a:t>, 1978</a:t>
            </a:r>
          </a:p>
        </p:txBody>
      </p:sp>
      <p:sp>
        <p:nvSpPr>
          <p:cNvPr id="10" name="TextBox 9"/>
          <p:cNvSpPr txBox="1"/>
          <p:nvPr/>
        </p:nvSpPr>
        <p:spPr>
          <a:xfrm>
            <a:off x="6793989" y="4732878"/>
            <a:ext cx="2350011" cy="369332"/>
          </a:xfrm>
          <a:prstGeom prst="rect">
            <a:avLst/>
          </a:prstGeom>
          <a:noFill/>
        </p:spPr>
        <p:txBody>
          <a:bodyPr wrap="square" rtlCol="0">
            <a:spAutoFit/>
          </a:bodyPr>
          <a:lstStyle/>
          <a:p>
            <a:r>
              <a:rPr lang="en-US" smtClean="0"/>
              <a:t>0 dB HL = MAP </a:t>
            </a:r>
            <a:endParaRPr lang="en-US"/>
          </a:p>
        </p:txBody>
      </p:sp>
      <p:sp>
        <p:nvSpPr>
          <p:cNvPr id="11" name="TextBox 10"/>
          <p:cNvSpPr txBox="1"/>
          <p:nvPr/>
        </p:nvSpPr>
        <p:spPr>
          <a:xfrm>
            <a:off x="5500966" y="1415294"/>
            <a:ext cx="3384618" cy="1131079"/>
          </a:xfrm>
          <a:prstGeom prst="rect">
            <a:avLst/>
          </a:prstGeom>
          <a:noFill/>
        </p:spPr>
        <p:txBody>
          <a:bodyPr wrap="square" rtlCol="0">
            <a:spAutoFit/>
          </a:bodyPr>
          <a:lstStyle/>
          <a:p>
            <a:r>
              <a:rPr lang="en-US" dirty="0" smtClean="0"/>
              <a:t>MAP: minimum audible pressure</a:t>
            </a:r>
          </a:p>
          <a:p>
            <a:r>
              <a:rPr lang="en-US" dirty="0" smtClean="0"/>
              <a:t>Pressure measured near ear</a:t>
            </a:r>
          </a:p>
          <a:p>
            <a:r>
              <a:rPr lang="en-US" dirty="0" smtClean="0"/>
              <a:t>MAF: minimum audible field</a:t>
            </a:r>
          </a:p>
          <a:p>
            <a:endParaRPr lang="en-US" dirty="0"/>
          </a:p>
          <a:p>
            <a:r>
              <a:rPr lang="en-US" dirty="0" smtClean="0"/>
              <a:t> </a:t>
            </a:r>
            <a:endParaRPr lang="en-US" dirty="0"/>
          </a:p>
        </p:txBody>
      </p:sp>
    </p:spTree>
    <p:extLst>
      <p:ext uri="{BB962C8B-B14F-4D97-AF65-F5344CB8AC3E}">
        <p14:creationId xmlns:p14="http://schemas.microsoft.com/office/powerpoint/2010/main" val="2564622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Acoustics of the outer ear</a:t>
            </a:r>
            <a:endParaRPr lang="en-US" dirty="0"/>
          </a:p>
        </p:txBody>
      </p:sp>
      <p:pic>
        <p:nvPicPr>
          <p:cNvPr id="4" name="Content Placeholder 3"/>
          <p:cNvPicPr>
            <a:picLocks noGrp="1" noChangeAspect="1"/>
          </p:cNvPicPr>
          <p:nvPr>
            <p:ph idx="1"/>
          </p:nvPr>
        </p:nvPicPr>
        <p:blipFill>
          <a:blip r:embed="rId2"/>
          <a:stretch>
            <a:fillRect/>
          </a:stretch>
        </p:blipFill>
        <p:spPr>
          <a:xfrm>
            <a:off x="2187575" y="2245519"/>
            <a:ext cx="4762500" cy="3314700"/>
          </a:xfrm>
          <a:prstGeom prst="rect">
            <a:avLst/>
          </a:prstGeom>
        </p:spPr>
      </p:pic>
    </p:spTree>
    <p:extLst>
      <p:ext uri="{BB962C8B-B14F-4D97-AF65-F5344CB8AC3E}">
        <p14:creationId xmlns:p14="http://schemas.microsoft.com/office/powerpoint/2010/main" val="8058166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After this capita</a:t>
            </a:r>
            <a:endParaRPr lang="en-US" dirty="0"/>
          </a:p>
        </p:txBody>
      </p:sp>
      <p:sp>
        <p:nvSpPr>
          <p:cNvPr id="3" name="Content Placeholder 2"/>
          <p:cNvSpPr>
            <a:spLocks noGrp="1"/>
          </p:cNvSpPr>
          <p:nvPr>
            <p:ph idx="1"/>
          </p:nvPr>
        </p:nvSpPr>
        <p:spPr/>
        <p:txBody>
          <a:bodyPr/>
          <a:lstStyle/>
          <a:p>
            <a:r>
              <a:rPr lang="en-US" dirty="0" smtClean="0"/>
              <a:t>You should be able to </a:t>
            </a:r>
          </a:p>
          <a:p>
            <a:pPr lvl="1"/>
            <a:r>
              <a:rPr lang="en-US" dirty="0" smtClean="0"/>
              <a:t>name different parts of the ear, name and explain their function</a:t>
            </a:r>
          </a:p>
          <a:p>
            <a:pPr lvl="1"/>
            <a:r>
              <a:rPr lang="en-US" dirty="0" smtClean="0"/>
              <a:t>Explain the transduction from sound to action potentials</a:t>
            </a:r>
          </a:p>
          <a:p>
            <a:pPr lvl="1"/>
            <a:r>
              <a:rPr lang="en-US" dirty="0" smtClean="0"/>
              <a:t>Explain how bone-conduction may help rehabilitation</a:t>
            </a:r>
          </a:p>
          <a:p>
            <a:pPr lvl="1"/>
            <a:r>
              <a:rPr lang="en-US" dirty="0" smtClean="0"/>
              <a:t>Explain how the size and shape of an organism affects their sensitivity to sound (and vocalizations)</a:t>
            </a:r>
          </a:p>
          <a:p>
            <a:pPr lvl="1"/>
            <a:r>
              <a:rPr lang="en-US" dirty="0" smtClean="0"/>
              <a:t>How objective measurements can be used to diagnose hearing</a:t>
            </a:r>
          </a:p>
          <a:p>
            <a:pPr lvl="1"/>
            <a:r>
              <a:rPr lang="en-US" dirty="0" smtClean="0"/>
              <a:t>What types of rehabilitation exist and how they work</a:t>
            </a:r>
            <a:endParaRPr lang="en-US" dirty="0"/>
          </a:p>
        </p:txBody>
      </p:sp>
    </p:spTree>
    <p:extLst>
      <p:ext uri="{BB962C8B-B14F-4D97-AF65-F5344CB8AC3E}">
        <p14:creationId xmlns:p14="http://schemas.microsoft.com/office/powerpoint/2010/main" val="1018044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middle ear</a:t>
            </a:r>
            <a:endParaRPr lang="en-US" dirty="0"/>
          </a:p>
        </p:txBody>
      </p:sp>
      <p:pic>
        <p:nvPicPr>
          <p:cNvPr id="5" name="Picture 2" descr=" pim37.tif                                                      00035495pimhd                          B716030B:"/>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68874" y="1522413"/>
            <a:ext cx="7199903" cy="476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47107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85800" y="0"/>
            <a:ext cx="7772400" cy="1143000"/>
          </a:xfrm>
        </p:spPr>
        <p:txBody>
          <a:bodyPr/>
          <a:lstStyle/>
          <a:p>
            <a:pPr>
              <a:defRPr/>
            </a:pPr>
            <a:r>
              <a:rPr lang="en-US" dirty="0" smtClean="0"/>
              <a:t>Middle ear </a:t>
            </a:r>
            <a:r>
              <a:rPr lang="en-US" dirty="0" err="1" smtClean="0"/>
              <a:t>ossicles</a:t>
            </a:r>
            <a:r>
              <a:rPr lang="en-US" dirty="0" smtClean="0"/>
              <a:t>:</a:t>
            </a:r>
            <a:br>
              <a:rPr lang="en-US" dirty="0" smtClean="0"/>
            </a:br>
            <a:r>
              <a:rPr lang="en-US" dirty="0" smtClean="0"/>
              <a:t>Hammer, Anvil, Stirrup</a:t>
            </a:r>
          </a:p>
        </p:txBody>
      </p:sp>
      <p:pic>
        <p:nvPicPr>
          <p:cNvPr id="9218" name="Picture 3" descr="em2.tif                                                        00066A8Dpimhd                          B715CAC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875" y="1676400"/>
            <a:ext cx="4048125" cy="403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9" name="Picture 4" descr="em1.tif                                                        00066A8Dpimhd                          B715CAC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752600"/>
            <a:ext cx="3992563" cy="385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 name="Line 5"/>
          <p:cNvSpPr>
            <a:spLocks noChangeShapeType="1"/>
          </p:cNvSpPr>
          <p:nvPr/>
        </p:nvSpPr>
        <p:spPr bwMode="auto">
          <a:xfrm flipH="1">
            <a:off x="5029200" y="6324600"/>
            <a:ext cx="2743200" cy="0"/>
          </a:xfrm>
          <a:prstGeom prst="line">
            <a:avLst/>
          </a:prstGeom>
          <a:noFill/>
          <a:ln w="571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nl-NL">
              <a:ea typeface="ＭＳ Ｐゴシック" charset="0"/>
            </a:endParaRPr>
          </a:p>
        </p:txBody>
      </p:sp>
      <p:sp>
        <p:nvSpPr>
          <p:cNvPr id="8198" name="Text Box 6"/>
          <p:cNvSpPr txBox="1">
            <a:spLocks noChangeArrowheads="1"/>
          </p:cNvSpPr>
          <p:nvPr/>
        </p:nvSpPr>
        <p:spPr bwMode="auto">
          <a:xfrm>
            <a:off x="5895975" y="5867400"/>
            <a:ext cx="887413"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ea typeface="ＭＳ Ｐゴシック" charset="0"/>
              </a:rPr>
              <a:t>5 mm</a:t>
            </a:r>
          </a:p>
        </p:txBody>
      </p:sp>
    </p:spTree>
    <p:extLst>
      <p:ext uri="{BB962C8B-B14F-4D97-AF65-F5344CB8AC3E}">
        <p14:creationId xmlns:p14="http://schemas.microsoft.com/office/powerpoint/2010/main" val="7523556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Middle ear function</a:t>
            </a:r>
            <a:endParaRPr lang="en-US" dirty="0"/>
          </a:p>
        </p:txBody>
      </p:sp>
      <p:sp>
        <p:nvSpPr>
          <p:cNvPr id="3" name="Content Placeholder 2"/>
          <p:cNvSpPr>
            <a:spLocks noGrp="1"/>
          </p:cNvSpPr>
          <p:nvPr>
            <p:ph sz="half" idx="1"/>
          </p:nvPr>
        </p:nvSpPr>
        <p:spPr/>
        <p:txBody>
          <a:bodyPr/>
          <a:lstStyle/>
          <a:p>
            <a:r>
              <a:rPr lang="en-US" sz="2000" dirty="0" smtClean="0"/>
              <a:t>Inner ear filled with fluid</a:t>
            </a:r>
            <a:r>
              <a:rPr lang="en-US" sz="2000" dirty="0"/>
              <a:t>;</a:t>
            </a:r>
            <a:r>
              <a:rPr lang="en-US" sz="2000" dirty="0" smtClean="0"/>
              <a:t> it takes a lot of pressure to move particle in fluid than in gas</a:t>
            </a:r>
          </a:p>
          <a:p>
            <a:endParaRPr lang="en-US" sz="2000" dirty="0" smtClean="0"/>
          </a:p>
          <a:p>
            <a:r>
              <a:rPr lang="en-US" sz="2000" dirty="0" smtClean="0"/>
              <a:t>Middle ear </a:t>
            </a:r>
            <a:r>
              <a:rPr lang="en-US" sz="2000" dirty="0" err="1" smtClean="0"/>
              <a:t>ossicles</a:t>
            </a:r>
            <a:r>
              <a:rPr lang="en-US" sz="2000" dirty="0" smtClean="0"/>
              <a:t> provide amplification of pressure by leverage</a:t>
            </a:r>
          </a:p>
          <a:p>
            <a:pPr lvl="1"/>
            <a:r>
              <a:rPr lang="en-US" sz="1800" dirty="0" smtClean="0"/>
              <a:t>Area of eardrum compared to oval window</a:t>
            </a:r>
          </a:p>
          <a:p>
            <a:pPr lvl="1"/>
            <a:r>
              <a:rPr lang="en-US" sz="1800" dirty="0" smtClean="0"/>
              <a:t>Leverage provided by the orientation of the bones 	</a:t>
            </a:r>
          </a:p>
          <a:p>
            <a:pPr lvl="1"/>
            <a:endParaRPr lang="en-US" sz="1800" dirty="0"/>
          </a:p>
        </p:txBody>
      </p:sp>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885281" y="1522413"/>
            <a:ext cx="3256463" cy="4760912"/>
          </a:xfrm>
        </p:spPr>
      </p:pic>
    </p:spTree>
    <p:extLst>
      <p:ext uri="{BB962C8B-B14F-4D97-AF65-F5344CB8AC3E}">
        <p14:creationId xmlns:p14="http://schemas.microsoft.com/office/powerpoint/2010/main" val="18272136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descr=" blz18.tif                                                      00066A8Dpimhd                          B715CAC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99" y="500063"/>
            <a:ext cx="6129338" cy="6202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Action Button: Movie 8">
            <a:hlinkClick r:id="rId4" highlightClick="1"/>
          </p:cNvPr>
          <p:cNvSpPr/>
          <p:nvPr/>
        </p:nvSpPr>
        <p:spPr bwMode="auto">
          <a:xfrm>
            <a:off x="7215188" y="4872038"/>
            <a:ext cx="1314450" cy="1014412"/>
          </a:xfrm>
          <a:prstGeom prst="actionButtonMovie">
            <a:avLst/>
          </a:prstGeom>
          <a:solidFill>
            <a:srgbClr val="000080"/>
          </a:solidFill>
          <a:ln w="63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p>
            <a:pPr marL="0" marR="0" indent="0" algn="ctr" defTabSz="8636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accent2"/>
              </a:solidFill>
              <a:effectLst/>
              <a:latin typeface="AZGCaspariT" charset="0"/>
              <a:ea typeface="ＭＳ Ｐゴシック" charset="0"/>
            </a:endParaRPr>
          </a:p>
        </p:txBody>
      </p:sp>
      <p:sp>
        <p:nvSpPr>
          <p:cNvPr id="10" name="TextBox 9"/>
          <p:cNvSpPr txBox="1"/>
          <p:nvPr/>
        </p:nvSpPr>
        <p:spPr>
          <a:xfrm>
            <a:off x="5319713" y="5967413"/>
            <a:ext cx="742950" cy="338554"/>
          </a:xfrm>
          <a:prstGeom prst="rect">
            <a:avLst/>
          </a:prstGeom>
          <a:noFill/>
        </p:spPr>
        <p:txBody>
          <a:bodyPr wrap="square" rtlCol="0">
            <a:spAutoFit/>
          </a:bodyPr>
          <a:lstStyle/>
          <a:p>
            <a:r>
              <a:rPr lang="en-US" sz="1600" b="1" dirty="0" smtClean="0">
                <a:solidFill>
                  <a:srgbClr val="FF0000"/>
                </a:solidFill>
              </a:rPr>
              <a:t>2x</a:t>
            </a:r>
            <a:endParaRPr lang="en-US" sz="1600" b="1" dirty="0">
              <a:solidFill>
                <a:srgbClr val="FF0000"/>
              </a:solidFill>
            </a:endParaRPr>
          </a:p>
        </p:txBody>
      </p:sp>
      <p:sp>
        <p:nvSpPr>
          <p:cNvPr id="11" name="TextBox 10"/>
          <p:cNvSpPr txBox="1"/>
          <p:nvPr/>
        </p:nvSpPr>
        <p:spPr>
          <a:xfrm>
            <a:off x="252413" y="4533484"/>
            <a:ext cx="742950" cy="338554"/>
          </a:xfrm>
          <a:prstGeom prst="rect">
            <a:avLst/>
          </a:prstGeom>
          <a:noFill/>
        </p:spPr>
        <p:txBody>
          <a:bodyPr wrap="square" rtlCol="0">
            <a:spAutoFit/>
          </a:bodyPr>
          <a:lstStyle/>
          <a:p>
            <a:r>
              <a:rPr lang="en-US" sz="1600" b="1" dirty="0" smtClean="0">
                <a:solidFill>
                  <a:srgbClr val="FF0000"/>
                </a:solidFill>
              </a:rPr>
              <a:t>1.3x</a:t>
            </a:r>
            <a:endParaRPr lang="en-US" sz="1600" b="1" dirty="0">
              <a:solidFill>
                <a:srgbClr val="FF0000"/>
              </a:solidFill>
            </a:endParaRPr>
          </a:p>
        </p:txBody>
      </p:sp>
      <p:sp>
        <p:nvSpPr>
          <p:cNvPr id="12" name="TextBox 11"/>
          <p:cNvSpPr txBox="1"/>
          <p:nvPr/>
        </p:nvSpPr>
        <p:spPr>
          <a:xfrm>
            <a:off x="5881688" y="1366838"/>
            <a:ext cx="742950" cy="338554"/>
          </a:xfrm>
          <a:prstGeom prst="rect">
            <a:avLst/>
          </a:prstGeom>
          <a:noFill/>
        </p:spPr>
        <p:txBody>
          <a:bodyPr wrap="square" rtlCol="0">
            <a:spAutoFit/>
          </a:bodyPr>
          <a:lstStyle/>
          <a:p>
            <a:r>
              <a:rPr lang="en-US" sz="1600" b="1" dirty="0" smtClean="0">
                <a:solidFill>
                  <a:srgbClr val="FF0000"/>
                </a:solidFill>
              </a:rPr>
              <a:t>17x</a:t>
            </a:r>
            <a:endParaRPr lang="en-US" sz="1600" b="1" dirty="0">
              <a:solidFill>
                <a:srgbClr val="FF0000"/>
              </a:solidFill>
            </a:endParaRPr>
          </a:p>
        </p:txBody>
      </p:sp>
      <p:sp>
        <p:nvSpPr>
          <p:cNvPr id="13" name="TextBox 12"/>
          <p:cNvSpPr txBox="1"/>
          <p:nvPr/>
        </p:nvSpPr>
        <p:spPr>
          <a:xfrm>
            <a:off x="6062663" y="2357438"/>
            <a:ext cx="3224212" cy="2031325"/>
          </a:xfrm>
          <a:prstGeom prst="rect">
            <a:avLst/>
          </a:prstGeom>
          <a:noFill/>
        </p:spPr>
        <p:txBody>
          <a:bodyPr wrap="square" rtlCol="0">
            <a:spAutoFit/>
          </a:bodyPr>
          <a:lstStyle/>
          <a:p>
            <a:r>
              <a:rPr lang="en-US" sz="1800" b="1" dirty="0" smtClean="0">
                <a:solidFill>
                  <a:srgbClr val="FF0000"/>
                </a:solidFill>
              </a:rPr>
              <a:t>Total: 17x1.3x2 = </a:t>
            </a:r>
            <a:r>
              <a:rPr lang="en-US" sz="1800" b="1" dirty="0" smtClean="0">
                <a:solidFill>
                  <a:srgbClr val="FF0000"/>
                </a:solidFill>
                <a:ea typeface="ＭＳ Ｐゴシック" charset="0"/>
              </a:rPr>
              <a:t>44.2x pressure gain</a:t>
            </a:r>
          </a:p>
          <a:p>
            <a:endParaRPr lang="en-US" altLang="en-US" sz="1800" b="1" dirty="0" smtClean="0">
              <a:solidFill>
                <a:srgbClr val="FF0000"/>
              </a:solidFill>
            </a:endParaRPr>
          </a:p>
          <a:p>
            <a:endParaRPr lang="en-US" altLang="en-US" sz="1800" b="1" dirty="0" smtClean="0">
              <a:solidFill>
                <a:srgbClr val="FF0000"/>
              </a:solidFill>
            </a:endParaRPr>
          </a:p>
          <a:p>
            <a:r>
              <a:rPr lang="en-US" altLang="en-US" sz="1800" b="1" dirty="0" smtClean="0">
                <a:solidFill>
                  <a:srgbClr val="FF0000"/>
                </a:solidFill>
              </a:rPr>
              <a:t>10 </a:t>
            </a:r>
            <a:r>
              <a:rPr lang="en-US" altLang="en-US" sz="1800" b="1" dirty="0">
                <a:solidFill>
                  <a:srgbClr val="FF0000"/>
                </a:solidFill>
              </a:rPr>
              <a:t>log(44.2</a:t>
            </a:r>
            <a:r>
              <a:rPr lang="en-US" altLang="en-US" sz="1800" b="1" baseline="30000" dirty="0">
                <a:solidFill>
                  <a:srgbClr val="FF0000"/>
                </a:solidFill>
              </a:rPr>
              <a:t>2</a:t>
            </a:r>
            <a:r>
              <a:rPr lang="en-US" altLang="en-US" sz="1800" b="1" dirty="0">
                <a:solidFill>
                  <a:srgbClr val="FF0000"/>
                </a:solidFill>
              </a:rPr>
              <a:t>) = 33 dB theoretical gain</a:t>
            </a:r>
          </a:p>
          <a:p>
            <a:endParaRPr lang="en-US" sz="1800" b="1" dirty="0">
              <a:solidFill>
                <a:srgbClr val="FF0000"/>
              </a:solidFill>
            </a:endParaRPr>
          </a:p>
        </p:txBody>
      </p:sp>
      <p:sp>
        <p:nvSpPr>
          <p:cNvPr id="14" name="Right Arrow 13"/>
          <p:cNvSpPr/>
          <p:nvPr/>
        </p:nvSpPr>
        <p:spPr bwMode="auto">
          <a:xfrm>
            <a:off x="6084094" y="3173075"/>
            <a:ext cx="700088" cy="200025"/>
          </a:xfrm>
          <a:prstGeom prst="rightArrow">
            <a:avLst/>
          </a:prstGeom>
          <a:solidFill>
            <a:srgbClr val="FF0000"/>
          </a:solidFill>
          <a:ln w="635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p>
            <a:pPr marL="0" marR="0" indent="0" algn="ctr" defTabSz="8636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accent2"/>
              </a:solidFill>
              <a:effectLst/>
              <a:latin typeface="AZGCaspariT" charset="0"/>
              <a:ea typeface="ＭＳ Ｐゴシック" charset="0"/>
            </a:endParaRPr>
          </a:p>
        </p:txBody>
      </p:sp>
    </p:spTree>
    <p:extLst>
      <p:ext uri="{BB962C8B-B14F-4D97-AF65-F5344CB8AC3E}">
        <p14:creationId xmlns:p14="http://schemas.microsoft.com/office/powerpoint/2010/main" val="1236070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2" descr="pim6.tif                                                       00035495pimhd                          B716030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81000"/>
            <a:ext cx="7505700" cy="760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1" name="Line 3"/>
          <p:cNvSpPr>
            <a:spLocks noChangeShapeType="1"/>
          </p:cNvSpPr>
          <p:nvPr/>
        </p:nvSpPr>
        <p:spPr bwMode="auto">
          <a:xfrm flipV="1">
            <a:off x="2514600" y="5486400"/>
            <a:ext cx="1143000" cy="381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nl-NL">
              <a:ea typeface="ＭＳ Ｐゴシック" charset="0"/>
            </a:endParaRPr>
          </a:p>
        </p:txBody>
      </p:sp>
      <p:sp>
        <p:nvSpPr>
          <p:cNvPr id="53252" name="Text Box 4"/>
          <p:cNvSpPr txBox="1">
            <a:spLocks noChangeArrowheads="1"/>
          </p:cNvSpPr>
          <p:nvPr/>
        </p:nvSpPr>
        <p:spPr bwMode="auto">
          <a:xfrm>
            <a:off x="904864" y="5676900"/>
            <a:ext cx="1513556" cy="30008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smtClean="0">
                <a:latin typeface="Lucida Grande" charset="0"/>
                <a:ea typeface="ＭＳ Ｐゴシック" charset="0"/>
              </a:rPr>
              <a:t>Organ </a:t>
            </a:r>
            <a:r>
              <a:rPr lang="en-US" dirty="0">
                <a:latin typeface="Lucida Grande" charset="0"/>
                <a:ea typeface="ＭＳ Ｐゴシック" charset="0"/>
              </a:rPr>
              <a:t>van </a:t>
            </a:r>
            <a:r>
              <a:rPr lang="en-US" dirty="0" err="1" smtClean="0">
                <a:latin typeface="Lucida Grande" charset="0"/>
                <a:ea typeface="ＭＳ Ｐゴシック" charset="0"/>
              </a:rPr>
              <a:t>Corti</a:t>
            </a:r>
            <a:endParaRPr lang="en-US" dirty="0" smtClean="0">
              <a:latin typeface="Lucida Grande" charset="0"/>
              <a:ea typeface="ＭＳ Ｐゴシック" charset="0"/>
            </a:endParaRPr>
          </a:p>
        </p:txBody>
      </p:sp>
      <p:sp>
        <p:nvSpPr>
          <p:cNvPr id="53253" name="Oval 5"/>
          <p:cNvSpPr>
            <a:spLocks noChangeArrowheads="1"/>
          </p:cNvSpPr>
          <p:nvPr/>
        </p:nvSpPr>
        <p:spPr bwMode="auto">
          <a:xfrm>
            <a:off x="3657600" y="4953000"/>
            <a:ext cx="1143000" cy="838200"/>
          </a:xfrm>
          <a:prstGeom prst="ellipse">
            <a:avLst/>
          </a:prstGeom>
          <a:noFill/>
          <a:ln w="19050">
            <a:solidFill>
              <a:schemeClr val="tx1"/>
            </a:solidFill>
            <a:prstDash val="dash"/>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nl-NL">
              <a:ea typeface="ＭＳ Ｐゴシック" charset="0"/>
            </a:endParaRPr>
          </a:p>
        </p:txBody>
      </p:sp>
      <p:sp>
        <p:nvSpPr>
          <p:cNvPr id="53254" name="Line 6"/>
          <p:cNvSpPr>
            <a:spLocks noChangeShapeType="1"/>
          </p:cNvSpPr>
          <p:nvPr/>
        </p:nvSpPr>
        <p:spPr bwMode="auto">
          <a:xfrm flipH="1">
            <a:off x="5257800" y="2895600"/>
            <a:ext cx="1295400" cy="297180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nl-NL">
              <a:ea typeface="ＭＳ Ｐゴシック" charset="0"/>
            </a:endParaRPr>
          </a:p>
        </p:txBody>
      </p:sp>
      <p:sp>
        <p:nvSpPr>
          <p:cNvPr id="53255" name="Line 7"/>
          <p:cNvSpPr>
            <a:spLocks noChangeShapeType="1"/>
          </p:cNvSpPr>
          <p:nvPr/>
        </p:nvSpPr>
        <p:spPr bwMode="auto">
          <a:xfrm flipH="1">
            <a:off x="5029200" y="2819400"/>
            <a:ext cx="1447800" cy="144780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nl-NL">
              <a:ea typeface="ＭＳ Ｐゴシック" charset="0"/>
            </a:endParaRPr>
          </a:p>
        </p:txBody>
      </p:sp>
      <p:sp>
        <p:nvSpPr>
          <p:cNvPr id="53256" name="Text Box 8"/>
          <p:cNvSpPr txBox="1">
            <a:spLocks noChangeArrowheads="1"/>
          </p:cNvSpPr>
          <p:nvPr/>
        </p:nvSpPr>
        <p:spPr bwMode="auto">
          <a:xfrm>
            <a:off x="6477000" y="2519318"/>
            <a:ext cx="1142999" cy="30008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defRPr/>
            </a:pPr>
            <a:r>
              <a:rPr lang="en-US" dirty="0">
                <a:latin typeface="Lucida Grande" charset="0"/>
                <a:ea typeface="ＭＳ Ｐゴシック" charset="0"/>
              </a:rPr>
              <a:t>perilymph</a:t>
            </a:r>
          </a:p>
        </p:txBody>
      </p:sp>
      <p:sp>
        <p:nvSpPr>
          <p:cNvPr id="53257" name="Line 9"/>
          <p:cNvSpPr>
            <a:spLocks noChangeShapeType="1"/>
          </p:cNvSpPr>
          <p:nvPr/>
        </p:nvSpPr>
        <p:spPr bwMode="auto">
          <a:xfrm>
            <a:off x="2590800" y="4343400"/>
            <a:ext cx="1066800" cy="53340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nl-NL">
              <a:ea typeface="ＭＳ Ｐゴシック" charset="0"/>
            </a:endParaRPr>
          </a:p>
        </p:txBody>
      </p:sp>
      <p:sp>
        <p:nvSpPr>
          <p:cNvPr id="53258" name="Text Box 10"/>
          <p:cNvSpPr txBox="1">
            <a:spLocks noChangeArrowheads="1"/>
          </p:cNvSpPr>
          <p:nvPr/>
        </p:nvSpPr>
        <p:spPr bwMode="auto">
          <a:xfrm>
            <a:off x="1395383" y="4127500"/>
            <a:ext cx="1119217" cy="30008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mtClean="0">
                <a:latin typeface="Lucida Grande" charset="0"/>
                <a:ea typeface="ＭＳ Ｐゴシック" charset="0"/>
              </a:rPr>
              <a:t>Endolymph</a:t>
            </a:r>
            <a:endParaRPr lang="en-US" dirty="0">
              <a:latin typeface="Lucida Grande" charset="0"/>
              <a:ea typeface="ＭＳ Ｐゴシック" charset="0"/>
            </a:endParaRPr>
          </a:p>
        </p:txBody>
      </p:sp>
      <p:sp>
        <p:nvSpPr>
          <p:cNvPr id="53259" name="Oval 11"/>
          <p:cNvSpPr>
            <a:spLocks noChangeArrowheads="1"/>
          </p:cNvSpPr>
          <p:nvPr/>
        </p:nvSpPr>
        <p:spPr bwMode="auto">
          <a:xfrm>
            <a:off x="3905250" y="5577725"/>
            <a:ext cx="1371600" cy="798513"/>
          </a:xfrm>
          <a:prstGeom prst="ellipse">
            <a:avLst/>
          </a:prstGeom>
          <a:gradFill rotWithShape="0">
            <a:gsLst>
              <a:gs pos="0">
                <a:srgbClr val="808099">
                  <a:alpha val="30000"/>
                </a:srgbClr>
              </a:gs>
              <a:gs pos="100000">
                <a:srgbClr val="808099">
                  <a:gamma/>
                  <a:shade val="46275"/>
                  <a:invGamma/>
                  <a:alpha val="33000"/>
                </a:srgbClr>
              </a:gs>
            </a:gsLst>
            <a:lin ang="5400000" scaled="1"/>
          </a:gradFill>
          <a:ln w="9525">
            <a:solidFill>
              <a:schemeClr val="accent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1800" dirty="0" smtClean="0">
                <a:latin typeface="Lucida Grande" charset="0"/>
                <a:ea typeface="ＭＳ Ｐゴシック" charset="0"/>
              </a:rPr>
              <a:t>Round </a:t>
            </a:r>
          </a:p>
          <a:p>
            <a:pPr algn="ctr">
              <a:defRPr/>
            </a:pPr>
            <a:r>
              <a:rPr lang="en-US" sz="1800" dirty="0" smtClean="0">
                <a:latin typeface="Lucida Grande" charset="0"/>
                <a:ea typeface="ＭＳ Ｐゴシック" charset="0"/>
              </a:rPr>
              <a:t>window</a:t>
            </a:r>
            <a:endParaRPr lang="en-US" sz="1800" dirty="0">
              <a:latin typeface="Lucida Grande" charset="0"/>
              <a:ea typeface="ＭＳ Ｐゴシック" charset="0"/>
            </a:endParaRPr>
          </a:p>
        </p:txBody>
      </p:sp>
      <p:sp>
        <p:nvSpPr>
          <p:cNvPr id="53260" name="Oval 12"/>
          <p:cNvSpPr>
            <a:spLocks noChangeArrowheads="1"/>
          </p:cNvSpPr>
          <p:nvPr/>
        </p:nvSpPr>
        <p:spPr bwMode="auto">
          <a:xfrm>
            <a:off x="3981450" y="3784600"/>
            <a:ext cx="1143000" cy="685800"/>
          </a:xfrm>
          <a:prstGeom prst="ellipse">
            <a:avLst/>
          </a:prstGeom>
          <a:gradFill rotWithShape="0">
            <a:gsLst>
              <a:gs pos="0">
                <a:srgbClr val="808099">
                  <a:alpha val="30000"/>
                </a:srgbClr>
              </a:gs>
              <a:gs pos="100000">
                <a:srgbClr val="808099">
                  <a:gamma/>
                  <a:shade val="46275"/>
                  <a:invGamma/>
                  <a:alpha val="33000"/>
                </a:srgbClr>
              </a:gs>
            </a:gsLst>
            <a:lin ang="5400000" scaled="1"/>
          </a:gradFill>
          <a:ln w="9525">
            <a:solidFill>
              <a:schemeClr val="accent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1800" dirty="0" smtClean="0">
                <a:latin typeface="Lucida Grande" charset="0"/>
                <a:ea typeface="ＭＳ Ｐゴシック" charset="0"/>
              </a:rPr>
              <a:t>Oval </a:t>
            </a:r>
            <a:endParaRPr lang="en-US" sz="1800" dirty="0">
              <a:latin typeface="Lucida Grande" charset="0"/>
              <a:ea typeface="ＭＳ Ｐゴシック" charset="0"/>
            </a:endParaRPr>
          </a:p>
          <a:p>
            <a:pPr algn="ctr">
              <a:defRPr/>
            </a:pPr>
            <a:r>
              <a:rPr lang="en-US" sz="1800" dirty="0" smtClean="0">
                <a:latin typeface="Lucida Grande" charset="0"/>
                <a:ea typeface="ＭＳ Ｐゴシック" charset="0"/>
              </a:rPr>
              <a:t>window</a:t>
            </a:r>
            <a:endParaRPr lang="en-US" sz="1800" dirty="0">
              <a:latin typeface="Lucida Grande" charset="0"/>
              <a:ea typeface="ＭＳ Ｐゴシック" charset="0"/>
            </a:endParaRPr>
          </a:p>
        </p:txBody>
      </p:sp>
    </p:spTree>
    <p:extLst>
      <p:ext uri="{BB962C8B-B14F-4D97-AF65-F5344CB8AC3E}">
        <p14:creationId xmlns:p14="http://schemas.microsoft.com/office/powerpoint/2010/main" val="19042827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3259"/>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532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9" grpId="0" animBg="1" autoUpdateAnimBg="0"/>
      <p:bldP spid="53260" grpId="0" animBg="1"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050" y="698500"/>
            <a:ext cx="7931150" cy="615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Text Box 3"/>
          <p:cNvSpPr txBox="1">
            <a:spLocks noChangeArrowheads="1"/>
          </p:cNvSpPr>
          <p:nvPr/>
        </p:nvSpPr>
        <p:spPr bwMode="auto">
          <a:xfrm>
            <a:off x="501650" y="152400"/>
            <a:ext cx="414496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ea typeface="ＭＳ Ｐゴシック" charset="0"/>
              </a:rPr>
              <a:t>Binnenoor, slakkenhuis, cochlea</a:t>
            </a:r>
          </a:p>
        </p:txBody>
      </p:sp>
      <p:sp>
        <p:nvSpPr>
          <p:cNvPr id="28676" name="Text Box 4"/>
          <p:cNvSpPr txBox="1">
            <a:spLocks noChangeArrowheads="1"/>
          </p:cNvSpPr>
          <p:nvPr/>
        </p:nvSpPr>
        <p:spPr bwMode="auto">
          <a:xfrm>
            <a:off x="669925" y="746125"/>
            <a:ext cx="62388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chemeClr val="bg1"/>
                </a:solidFill>
                <a:ea typeface="ＭＳ Ｐゴシック" charset="0"/>
              </a:rPr>
              <a:t>Kat</a:t>
            </a:r>
          </a:p>
        </p:txBody>
      </p:sp>
      <p:sp>
        <p:nvSpPr>
          <p:cNvPr id="28677" name="Text Box 5"/>
          <p:cNvSpPr txBox="1">
            <a:spLocks noChangeArrowheads="1"/>
          </p:cNvSpPr>
          <p:nvPr/>
        </p:nvSpPr>
        <p:spPr bwMode="auto">
          <a:xfrm>
            <a:off x="4471988" y="762000"/>
            <a:ext cx="862012"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chemeClr val="bg1"/>
                </a:solidFill>
                <a:ea typeface="ＭＳ Ｐゴシック" charset="0"/>
              </a:rPr>
              <a:t>Hond</a:t>
            </a:r>
          </a:p>
        </p:txBody>
      </p:sp>
      <p:sp>
        <p:nvSpPr>
          <p:cNvPr id="28678" name="Text Box 6"/>
          <p:cNvSpPr txBox="1">
            <a:spLocks noChangeArrowheads="1"/>
          </p:cNvSpPr>
          <p:nvPr/>
        </p:nvSpPr>
        <p:spPr bwMode="auto">
          <a:xfrm>
            <a:off x="669925" y="3489325"/>
            <a:ext cx="8445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chemeClr val="bg1"/>
                </a:solidFill>
                <a:ea typeface="ＭＳ Ｐゴシック" charset="0"/>
              </a:rPr>
              <a:t>Rund</a:t>
            </a:r>
          </a:p>
        </p:txBody>
      </p:sp>
      <p:sp>
        <p:nvSpPr>
          <p:cNvPr id="28679" name="Text Box 7"/>
          <p:cNvSpPr txBox="1">
            <a:spLocks noChangeArrowheads="1"/>
          </p:cNvSpPr>
          <p:nvPr/>
        </p:nvSpPr>
        <p:spPr bwMode="auto">
          <a:xfrm>
            <a:off x="4495800" y="3505200"/>
            <a:ext cx="692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chemeClr val="bg1"/>
                </a:solidFill>
                <a:ea typeface="ＭＳ Ｐゴシック" charset="0"/>
              </a:rPr>
              <a:t>Aap</a:t>
            </a:r>
          </a:p>
        </p:txBody>
      </p:sp>
    </p:spTree>
    <p:extLst>
      <p:ext uri="{BB962C8B-B14F-4D97-AF65-F5344CB8AC3E}">
        <p14:creationId xmlns:p14="http://schemas.microsoft.com/office/powerpoint/2010/main" val="13741160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027" descr="&#10;fog4b2.gif                                                     0002B43840                             BB4AEF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50" y="0"/>
            <a:ext cx="67881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6" name="Rectangle 1028"/>
          <p:cNvSpPr>
            <a:spLocks noGrp="1" noChangeArrowheads="1"/>
          </p:cNvSpPr>
          <p:nvPr>
            <p:ph type="title"/>
          </p:nvPr>
        </p:nvSpPr>
        <p:spPr>
          <a:xfrm>
            <a:off x="-304800" y="-41275"/>
            <a:ext cx="2876550" cy="755650"/>
          </a:xfrm>
        </p:spPr>
        <p:txBody>
          <a:bodyPr/>
          <a:lstStyle/>
          <a:p>
            <a:pPr>
              <a:defRPr/>
            </a:pPr>
            <a:r>
              <a:rPr lang="en-US" dirty="0" smtClean="0"/>
              <a:t>CT-scan</a:t>
            </a:r>
          </a:p>
        </p:txBody>
      </p:sp>
      <p:sp>
        <p:nvSpPr>
          <p:cNvPr id="95237" name="Oval 1029"/>
          <p:cNvSpPr>
            <a:spLocks noChangeArrowheads="1"/>
          </p:cNvSpPr>
          <p:nvPr/>
        </p:nvSpPr>
        <p:spPr bwMode="auto">
          <a:xfrm>
            <a:off x="6781800" y="2514600"/>
            <a:ext cx="1143000" cy="990600"/>
          </a:xfrm>
          <a:prstGeom prst="ellipse">
            <a:avLst/>
          </a:prstGeom>
          <a:noFill/>
          <a:ln w="28575">
            <a:solidFill>
              <a:srgbClr val="FFFF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nl-NL">
              <a:ea typeface="ＭＳ Ｐゴシック" charset="0"/>
            </a:endParaRPr>
          </a:p>
        </p:txBody>
      </p:sp>
      <p:sp>
        <p:nvSpPr>
          <p:cNvPr id="95238" name="Text Box 1030"/>
          <p:cNvSpPr txBox="1">
            <a:spLocks noChangeArrowheads="1"/>
          </p:cNvSpPr>
          <p:nvPr/>
        </p:nvSpPr>
        <p:spPr bwMode="auto">
          <a:xfrm>
            <a:off x="0" y="1193800"/>
            <a:ext cx="1524776" cy="5078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smtClean="0">
                <a:latin typeface="Lucida Grande" charset="0"/>
                <a:ea typeface="ＭＳ Ｐゴシック" charset="0"/>
              </a:rPr>
              <a:t>Human cochlea:</a:t>
            </a:r>
            <a:endParaRPr lang="en-US" dirty="0">
              <a:latin typeface="Lucida Grande" charset="0"/>
              <a:ea typeface="ＭＳ Ｐゴシック" charset="0"/>
            </a:endParaRPr>
          </a:p>
          <a:p>
            <a:pPr>
              <a:defRPr/>
            </a:pPr>
            <a:r>
              <a:rPr lang="en-US" dirty="0">
                <a:latin typeface="Lucida Grande" charset="0"/>
                <a:ea typeface="ＭＳ Ｐゴシック" charset="0"/>
              </a:rPr>
              <a:t>2</a:t>
            </a:r>
            <a:r>
              <a:rPr lang="en-US" baseline="30000" dirty="0">
                <a:latin typeface="Lucida Grande" charset="0"/>
                <a:ea typeface="ＭＳ Ｐゴシック" charset="0"/>
              </a:rPr>
              <a:t>1</a:t>
            </a:r>
            <a:r>
              <a:rPr lang="en-US" dirty="0">
                <a:latin typeface="Lucida Grande" charset="0"/>
                <a:ea typeface="ＭＳ Ｐゴシック" charset="0"/>
              </a:rPr>
              <a:t>/</a:t>
            </a:r>
            <a:r>
              <a:rPr lang="en-US" baseline="-25000" dirty="0">
                <a:latin typeface="Lucida Grande" charset="0"/>
                <a:ea typeface="ＭＳ Ｐゴシック" charset="0"/>
              </a:rPr>
              <a:t>2</a:t>
            </a:r>
            <a:r>
              <a:rPr lang="en-US" dirty="0">
                <a:latin typeface="Lucida Grande" charset="0"/>
                <a:ea typeface="ＭＳ Ｐゴシック" charset="0"/>
              </a:rPr>
              <a:t> </a:t>
            </a:r>
            <a:r>
              <a:rPr lang="en-US" dirty="0" smtClean="0">
                <a:latin typeface="Lucida Grande" charset="0"/>
                <a:ea typeface="ＭＳ Ｐゴシック" charset="0"/>
              </a:rPr>
              <a:t>windings</a:t>
            </a:r>
            <a:endParaRPr lang="en-US" dirty="0">
              <a:ea typeface="ＭＳ Ｐゴシック" charset="0"/>
            </a:endParaRPr>
          </a:p>
        </p:txBody>
      </p:sp>
      <p:sp>
        <p:nvSpPr>
          <p:cNvPr id="95239" name="Line 1031"/>
          <p:cNvSpPr>
            <a:spLocks noChangeShapeType="1"/>
          </p:cNvSpPr>
          <p:nvPr/>
        </p:nvSpPr>
        <p:spPr bwMode="auto">
          <a:xfrm>
            <a:off x="6858000" y="2057400"/>
            <a:ext cx="228600" cy="685800"/>
          </a:xfrm>
          <a:prstGeom prst="line">
            <a:avLst/>
          </a:prstGeom>
          <a:noFill/>
          <a:ln w="12700">
            <a:solidFill>
              <a:srgbClr val="FF0F07"/>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nl-NL">
              <a:ea typeface="ＭＳ Ｐゴシック" charset="0"/>
            </a:endParaRPr>
          </a:p>
        </p:txBody>
      </p:sp>
    </p:spTree>
    <p:extLst>
      <p:ext uri="{BB962C8B-B14F-4D97-AF65-F5344CB8AC3E}">
        <p14:creationId xmlns:p14="http://schemas.microsoft.com/office/powerpoint/2010/main" val="2620655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026"/>
          <p:cNvSpPr>
            <a:spLocks noGrp="1" noChangeArrowheads="1"/>
          </p:cNvSpPr>
          <p:nvPr>
            <p:ph type="title"/>
          </p:nvPr>
        </p:nvSpPr>
        <p:spPr>
          <a:xfrm>
            <a:off x="228600" y="304800"/>
            <a:ext cx="3124200" cy="4114800"/>
          </a:xfrm>
        </p:spPr>
        <p:txBody>
          <a:bodyPr/>
          <a:lstStyle/>
          <a:p>
            <a:pPr>
              <a:defRPr/>
            </a:pPr>
            <a:r>
              <a:rPr lang="en-US" sz="1600" smtClean="0"/>
              <a:t>Voie (Hear. Res. 2002, 171, 119-128).</a:t>
            </a:r>
            <a:br>
              <a:rPr lang="en-US" sz="1600" smtClean="0"/>
            </a:br>
            <a:r>
              <a:rPr lang="en-US" sz="1600" smtClean="0"/>
              <a:t>Guinea pig ear with OPFOS imaging technique.</a:t>
            </a:r>
            <a:endParaRPr lang="en-US" smtClean="0"/>
          </a:p>
        </p:txBody>
      </p:sp>
      <p:pic>
        <p:nvPicPr>
          <p:cNvPr id="15362" name="Picture 1027" descr="Voie2002.gif                                                   0002B43840                             BB4AEF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8375" y="0"/>
            <a:ext cx="5635625" cy="708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13132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3D-reconstruction</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11238"/>
            <a:ext cx="9144000" cy="6099586"/>
          </a:xfrm>
          <a:prstGeom prst="rect">
            <a:avLst/>
          </a:prstGeom>
        </p:spPr>
      </p:pic>
    </p:spTree>
    <p:extLst>
      <p:ext uri="{BB962C8B-B14F-4D97-AF65-F5344CB8AC3E}">
        <p14:creationId xmlns:p14="http://schemas.microsoft.com/office/powerpoint/2010/main" val="2699731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026"/>
          <p:cNvSpPr>
            <a:spLocks noGrp="1" noChangeArrowheads="1"/>
          </p:cNvSpPr>
          <p:nvPr>
            <p:ph type="title"/>
          </p:nvPr>
        </p:nvSpPr>
        <p:spPr>
          <a:xfrm>
            <a:off x="228600" y="304800"/>
            <a:ext cx="3124200" cy="4114800"/>
          </a:xfrm>
        </p:spPr>
        <p:txBody>
          <a:bodyPr/>
          <a:lstStyle/>
          <a:p>
            <a:pPr>
              <a:defRPr/>
            </a:pPr>
            <a:r>
              <a:rPr lang="en-US" sz="1600" smtClean="0"/>
              <a:t>Voie (Hear. Res. 2002, 171, 119-128).</a:t>
            </a:r>
            <a:br>
              <a:rPr lang="en-US" sz="1600" smtClean="0"/>
            </a:br>
            <a:r>
              <a:rPr lang="en-US" sz="1600" smtClean="0"/>
              <a:t>Guinea pig ear with OPFOS imaging technique.</a:t>
            </a:r>
            <a:endParaRPr lang="en-US" smtClean="0"/>
          </a:p>
        </p:txBody>
      </p:sp>
      <p:pic>
        <p:nvPicPr>
          <p:cNvPr id="15362" name="Picture 1027" descr="Voie2002.gif                                                   0002B43840                             BB4AEF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8375" y="0"/>
            <a:ext cx="5635625" cy="708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45759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Part 1. Sound and acoustics</a:t>
            </a:r>
          </a:p>
          <a:p>
            <a:pPr lvl="1"/>
            <a:r>
              <a:rPr lang="en-US" dirty="0" smtClean="0"/>
              <a:t>How we measure and perceive sound; levels &amp; loudness</a:t>
            </a:r>
          </a:p>
          <a:p>
            <a:endParaRPr lang="en-US" dirty="0" smtClean="0"/>
          </a:p>
          <a:p>
            <a:r>
              <a:rPr lang="en-US" dirty="0" smtClean="0"/>
              <a:t>Part 2. The ear</a:t>
            </a:r>
          </a:p>
          <a:p>
            <a:pPr lvl="1"/>
            <a:r>
              <a:rPr lang="en-US" dirty="0" smtClean="0"/>
              <a:t>Outer ear, middle ear and inner ear</a:t>
            </a:r>
          </a:p>
          <a:p>
            <a:pPr lvl="1"/>
            <a:r>
              <a:rPr lang="en-US" dirty="0" smtClean="0"/>
              <a:t>Anatomy, function and mechanism</a:t>
            </a:r>
          </a:p>
          <a:p>
            <a:endParaRPr lang="en-US" dirty="0" smtClean="0"/>
          </a:p>
          <a:p>
            <a:r>
              <a:rPr lang="en-US" dirty="0" smtClean="0"/>
              <a:t>Part 3. Diagnostic testing and rehabilitation</a:t>
            </a:r>
          </a:p>
          <a:p>
            <a:endParaRPr lang="en-US" dirty="0" smtClean="0"/>
          </a:p>
          <a:p>
            <a:endParaRPr lang="en-US" dirty="0" smtClean="0"/>
          </a:p>
          <a:p>
            <a:endParaRPr lang="en-US" dirty="0"/>
          </a:p>
        </p:txBody>
      </p:sp>
    </p:spTree>
    <p:extLst>
      <p:ext uri="{BB962C8B-B14F-4D97-AF65-F5344CB8AC3E}">
        <p14:creationId xmlns:p14="http://schemas.microsoft.com/office/powerpoint/2010/main" val="8314349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the middle ear to the inner ear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5825" y="1642269"/>
            <a:ext cx="7366000" cy="4521200"/>
          </a:xfrm>
        </p:spPr>
      </p:pic>
    </p:spTree>
    <p:extLst>
      <p:ext uri="{BB962C8B-B14F-4D97-AF65-F5344CB8AC3E}">
        <p14:creationId xmlns:p14="http://schemas.microsoft.com/office/powerpoint/2010/main" val="8638996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685800" y="0"/>
            <a:ext cx="7772400" cy="1143000"/>
          </a:xfrm>
        </p:spPr>
        <p:txBody>
          <a:bodyPr/>
          <a:lstStyle/>
          <a:p>
            <a:pPr>
              <a:defRPr/>
            </a:pPr>
            <a:r>
              <a:rPr lang="en-US" dirty="0" smtClean="0"/>
              <a:t>Tonotopy</a:t>
            </a:r>
          </a:p>
        </p:txBody>
      </p:sp>
      <p:pic>
        <p:nvPicPr>
          <p:cNvPr id="20482" name="Picture 3" descr="dijk v pim 2.tif                                               00066A8Dpimhd                          B715CAC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914400"/>
            <a:ext cx="8382000" cy="553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21267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026"/>
          <p:cNvSpPr>
            <a:spLocks noGrp="1" noChangeArrowheads="1"/>
          </p:cNvSpPr>
          <p:nvPr>
            <p:ph type="title"/>
          </p:nvPr>
        </p:nvSpPr>
        <p:spPr>
          <a:xfrm>
            <a:off x="550863" y="157163"/>
            <a:ext cx="7772400" cy="681037"/>
          </a:xfrm>
        </p:spPr>
        <p:txBody>
          <a:bodyPr/>
          <a:lstStyle/>
          <a:p>
            <a:pPr>
              <a:defRPr/>
            </a:pPr>
            <a:r>
              <a:rPr lang="en-US" dirty="0" smtClean="0"/>
              <a:t>Tonotopy</a:t>
            </a:r>
          </a:p>
        </p:txBody>
      </p:sp>
      <p:pic>
        <p:nvPicPr>
          <p:cNvPr id="17410" name="Picture 2" descr="ttp://www.cochlea.eu/var/plain_site/storage/images/media/images/specialiste/cochlee/onde-propagee/288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411" y="1257300"/>
            <a:ext cx="7308851" cy="4975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3070111"/>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685800" y="142875"/>
            <a:ext cx="77724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a:defRPr/>
            </a:pPr>
            <a:r>
              <a:rPr lang="en-US" sz="3200">
                <a:solidFill>
                  <a:srgbClr val="FF0F07"/>
                </a:solidFill>
                <a:latin typeface="Lucida Grande" charset="0"/>
                <a:ea typeface="ＭＳ Ｐゴシック" charset="0"/>
              </a:rPr>
              <a:t>Von Bekesy (1960)</a:t>
            </a:r>
          </a:p>
        </p:txBody>
      </p:sp>
      <p:pic>
        <p:nvPicPr>
          <p:cNvPr id="23554" name="Picture 3" descr=" dijk1.tif                                                      00050F7Epimhd                          B716030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13" y="1066800"/>
            <a:ext cx="93329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sp>
        <p:nvSpPr>
          <p:cNvPr id="14340" name="Rectangle 4"/>
          <p:cNvSpPr>
            <a:spLocks noChangeArrowheads="1"/>
          </p:cNvSpPr>
          <p:nvPr/>
        </p:nvSpPr>
        <p:spPr bwMode="auto">
          <a:xfrm>
            <a:off x="0" y="3962400"/>
            <a:ext cx="9332913" cy="1792288"/>
          </a:xfrm>
          <a:prstGeom prst="rect">
            <a:avLst/>
          </a:prstGeom>
          <a:solidFill>
            <a:schemeClr val="bg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nl-NL">
              <a:solidFill>
                <a:schemeClr val="bg1"/>
              </a:solidFill>
              <a:ea typeface="ＭＳ Ｐゴシック" charset="0"/>
            </a:endParaRPr>
          </a:p>
        </p:txBody>
      </p:sp>
      <p:pic>
        <p:nvPicPr>
          <p:cNvPr id="23556" name="Picture 5" descr=" pim32.tif                                                      0002C64B40                             BB4AEF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810000"/>
            <a:ext cx="8458200" cy="546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Rectangle 6"/>
          <p:cNvSpPr>
            <a:spLocks noChangeArrowheads="1"/>
          </p:cNvSpPr>
          <p:nvPr/>
        </p:nvSpPr>
        <p:spPr bwMode="auto">
          <a:xfrm>
            <a:off x="0" y="6172200"/>
            <a:ext cx="9332913" cy="1792288"/>
          </a:xfrm>
          <a:prstGeom prst="rect">
            <a:avLst/>
          </a:prstGeom>
          <a:solidFill>
            <a:schemeClr val="bg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nl-NL">
              <a:solidFill>
                <a:schemeClr val="bg1"/>
              </a:solidFill>
              <a:ea typeface="ＭＳ Ｐゴシック" charset="0"/>
            </a:endParaRPr>
          </a:p>
        </p:txBody>
      </p:sp>
    </p:spTree>
    <p:extLst>
      <p:ext uri="{BB962C8B-B14F-4D97-AF65-F5344CB8AC3E}">
        <p14:creationId xmlns:p14="http://schemas.microsoft.com/office/powerpoint/2010/main" val="4173525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2" descr="pim8.tif                                                       00035495pimhd                          B716030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174625"/>
            <a:ext cx="7170738" cy="6100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8567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7" descr="ch1_fig2.pdf"/>
          <p:cNvPicPr>
            <a:picLocks noChangeAspect="1"/>
          </p:cNvPicPr>
          <p:nvPr/>
        </p:nvPicPr>
        <p:blipFill>
          <a:blip r:embed="rId2">
            <a:extLst>
              <a:ext uri="{28A0092B-C50C-407E-A947-70E740481C1C}">
                <a14:useLocalDpi xmlns:a14="http://schemas.microsoft.com/office/drawing/2010/main" val="0"/>
              </a:ext>
            </a:extLst>
          </a:blip>
          <a:srcRect t="18747" b="18747"/>
          <a:stretch>
            <a:fillRect/>
          </a:stretch>
        </p:blipFill>
        <p:spPr>
          <a:xfrm>
            <a:off x="719138" y="1438275"/>
            <a:ext cx="7197725" cy="4498975"/>
          </a:xfrm>
          <a:prstGeom prst="rect">
            <a:avLst/>
          </a:prstGeom>
        </p:spPr>
      </p:pic>
    </p:spTree>
    <p:extLst>
      <p:ext uri="{BB962C8B-B14F-4D97-AF65-F5344CB8AC3E}">
        <p14:creationId xmlns:p14="http://schemas.microsoft.com/office/powerpoint/2010/main" val="4520962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 of </a:t>
            </a:r>
            <a:r>
              <a:rPr lang="en-US" dirty="0" err="1" smtClean="0"/>
              <a:t>Cortic</a:t>
            </a:r>
            <a:r>
              <a:rPr lang="en-US" dirty="0" smtClean="0"/>
              <a:t> (anatomy)</a:t>
            </a:r>
            <a:endParaRPr lang="en-US" dirty="0"/>
          </a:p>
        </p:txBody>
      </p:sp>
      <p:sp>
        <p:nvSpPr>
          <p:cNvPr id="3" name="Content Placeholder 2"/>
          <p:cNvSpPr>
            <a:spLocks noGrp="1"/>
          </p:cNvSpPr>
          <p:nvPr>
            <p:ph idx="1"/>
          </p:nvPr>
        </p:nvSpPr>
        <p:spPr/>
        <p:txBody>
          <a:bodyPr/>
          <a:lstStyle/>
          <a:p>
            <a:pPr>
              <a:lnSpc>
                <a:spcPct val="90000"/>
              </a:lnSpc>
            </a:pPr>
            <a:r>
              <a:rPr lang="en-IE" altLang="en-US" sz="2400" dirty="0"/>
              <a:t>The </a:t>
            </a:r>
            <a:r>
              <a:rPr lang="en-IE" altLang="en-US" sz="2400" i="1" dirty="0"/>
              <a:t>organ of </a:t>
            </a:r>
            <a:r>
              <a:rPr lang="en-IE" altLang="en-US" sz="2400" i="1" dirty="0" err="1"/>
              <a:t>corti</a:t>
            </a:r>
            <a:r>
              <a:rPr lang="en-IE" altLang="en-US" sz="2400" dirty="0"/>
              <a:t> is the hearing sense organ and lies on the </a:t>
            </a:r>
            <a:r>
              <a:rPr lang="en-IE" altLang="en-US" sz="2400" dirty="0" smtClean="0"/>
              <a:t>BM</a:t>
            </a:r>
          </a:p>
          <a:p>
            <a:pPr>
              <a:lnSpc>
                <a:spcPct val="90000"/>
              </a:lnSpc>
            </a:pPr>
            <a:endParaRPr lang="en-IE" altLang="en-US" sz="2400" dirty="0"/>
          </a:p>
          <a:p>
            <a:pPr>
              <a:lnSpc>
                <a:spcPct val="90000"/>
              </a:lnSpc>
            </a:pPr>
            <a:r>
              <a:rPr lang="en-IE" altLang="en-US" sz="2400" dirty="0"/>
              <a:t>It consists of supporting cells and hair cells</a:t>
            </a:r>
          </a:p>
          <a:p>
            <a:pPr>
              <a:lnSpc>
                <a:spcPct val="90000"/>
              </a:lnSpc>
            </a:pPr>
            <a:r>
              <a:rPr lang="en-IE" altLang="en-US" sz="2400" dirty="0"/>
              <a:t>2 groups of hair cells: </a:t>
            </a:r>
            <a:r>
              <a:rPr lang="en-IE" altLang="en-US" sz="2400" i="1" dirty="0"/>
              <a:t>inner</a:t>
            </a:r>
            <a:r>
              <a:rPr lang="en-IE" altLang="en-US" sz="2400" dirty="0"/>
              <a:t> and </a:t>
            </a:r>
            <a:r>
              <a:rPr lang="en-IE" altLang="en-US" sz="2400" i="1" dirty="0"/>
              <a:t>outer</a:t>
            </a:r>
            <a:r>
              <a:rPr lang="en-IE" altLang="en-US" sz="2400" dirty="0"/>
              <a:t> hair </a:t>
            </a:r>
            <a:r>
              <a:rPr lang="en-IE" altLang="en-US" sz="2400" dirty="0" smtClean="0"/>
              <a:t>cells </a:t>
            </a:r>
          </a:p>
          <a:p>
            <a:pPr lvl="1">
              <a:lnSpc>
                <a:spcPct val="90000"/>
              </a:lnSpc>
            </a:pPr>
            <a:r>
              <a:rPr lang="en-IE" altLang="en-US" sz="1976" dirty="0" smtClean="0"/>
              <a:t>IHCs</a:t>
            </a:r>
          </a:p>
          <a:p>
            <a:pPr lvl="1">
              <a:lnSpc>
                <a:spcPct val="90000"/>
              </a:lnSpc>
            </a:pPr>
            <a:r>
              <a:rPr lang="en-IE" altLang="en-US" sz="1976" dirty="0" smtClean="0"/>
              <a:t>OHCs</a:t>
            </a:r>
            <a:endParaRPr lang="en-IE" altLang="en-US" sz="1976" dirty="0"/>
          </a:p>
          <a:p>
            <a:pPr>
              <a:lnSpc>
                <a:spcPct val="90000"/>
              </a:lnSpc>
            </a:pPr>
            <a:r>
              <a:rPr lang="en-IE" altLang="en-US" sz="2400" dirty="0"/>
              <a:t>Protruding from each hair cell are hairs called </a:t>
            </a:r>
            <a:r>
              <a:rPr lang="en-IE" altLang="en-US" sz="2400" i="1" dirty="0" err="1"/>
              <a:t>stereocilia</a:t>
            </a:r>
            <a:endParaRPr lang="en-IE" altLang="en-US" sz="2400" i="1" dirty="0"/>
          </a:p>
          <a:p>
            <a:pPr>
              <a:lnSpc>
                <a:spcPct val="90000"/>
              </a:lnSpc>
            </a:pPr>
            <a:r>
              <a:rPr lang="en-IE" altLang="en-US" sz="2400" dirty="0"/>
              <a:t>The tectorial membrane lies above the </a:t>
            </a:r>
            <a:r>
              <a:rPr lang="en-IE" altLang="en-US" sz="2400" dirty="0" err="1"/>
              <a:t>stereocilia</a:t>
            </a:r>
            <a:r>
              <a:rPr lang="en-IE" altLang="en-US" sz="2400" dirty="0"/>
              <a:t> –shearing motion between BM and tectorial membrane – causes </a:t>
            </a:r>
            <a:r>
              <a:rPr lang="en-IE" altLang="en-US" sz="2400" dirty="0" err="1"/>
              <a:t>stereocilia</a:t>
            </a:r>
            <a:r>
              <a:rPr lang="en-IE" altLang="en-US" sz="2400" dirty="0"/>
              <a:t> to be displaced</a:t>
            </a:r>
            <a:endParaRPr lang="en-GB" altLang="en-US" sz="2400" dirty="0"/>
          </a:p>
          <a:p>
            <a:endParaRPr lang="en-US" dirty="0"/>
          </a:p>
        </p:txBody>
      </p:sp>
    </p:spTree>
    <p:extLst>
      <p:ext uri="{BB962C8B-B14F-4D97-AF65-F5344CB8AC3E}">
        <p14:creationId xmlns:p14="http://schemas.microsoft.com/office/powerpoint/2010/main" val="29174397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Figures\Chapter 09\lowres\Wolfe-Fig-09-1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762000"/>
            <a:ext cx="73152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662183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icture 2" descr="pim9.tif                                                       00035495pimhd                          B716030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63" y="315913"/>
            <a:ext cx="9005887" cy="622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26548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2" descr="pim7.tif                                                       00035495pimhd                          B716030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150" y="-1079500"/>
            <a:ext cx="11036300" cy="901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05814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Sound and acoustics</a:t>
            </a:r>
            <a:endParaRPr lang="en-US" dirty="0"/>
          </a:p>
        </p:txBody>
      </p:sp>
      <p:sp>
        <p:nvSpPr>
          <p:cNvPr id="3" name="Text Placeholder 2"/>
          <p:cNvSpPr>
            <a:spLocks noGrp="1"/>
          </p:cNvSpPr>
          <p:nvPr>
            <p:ph type="body" idx="1"/>
          </p:nvPr>
        </p:nvSpPr>
        <p:spPr/>
        <p:txBody>
          <a:bodyPr/>
          <a:lstStyle/>
          <a:p>
            <a:r>
              <a:rPr lang="en-US" dirty="0" smtClean="0"/>
              <a:t>Part 1.</a:t>
            </a:r>
            <a:endParaRPr lang="en-US" dirty="0"/>
          </a:p>
        </p:txBody>
      </p:sp>
    </p:spTree>
    <p:extLst>
      <p:ext uri="{BB962C8B-B14F-4D97-AF65-F5344CB8AC3E}">
        <p14:creationId xmlns:p14="http://schemas.microsoft.com/office/powerpoint/2010/main" val="74261223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85800" y="-76200"/>
            <a:ext cx="7772400" cy="1143000"/>
          </a:xfrm>
        </p:spPr>
        <p:txBody>
          <a:bodyPr/>
          <a:lstStyle/>
          <a:p>
            <a:pPr>
              <a:defRPr/>
            </a:pPr>
            <a:r>
              <a:rPr lang="en-US" smtClean="0"/>
              <a:t>Binnenste haarcel</a:t>
            </a:r>
          </a:p>
        </p:txBody>
      </p:sp>
      <p:pic>
        <p:nvPicPr>
          <p:cNvPr id="30722" name="Picture 3" descr="&#10;bblz32.tif                                                     00066A8Dpimhd                          B715CAC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914400"/>
            <a:ext cx="7620000" cy="546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5297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Hair cells and cell bodies</a:t>
            </a:r>
            <a:br>
              <a:rPr lang="en-US" dirty="0" smtClean="0"/>
            </a:br>
            <a:r>
              <a:rPr lang="en-US" dirty="0"/>
              <a:t>confocal microscopy </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20411" y="1333967"/>
            <a:ext cx="5639503" cy="4760912"/>
          </a:xfrm>
        </p:spPr>
      </p:pic>
      <p:sp>
        <p:nvSpPr>
          <p:cNvPr id="3" name="TextBox 2"/>
          <p:cNvSpPr txBox="1"/>
          <p:nvPr/>
        </p:nvSpPr>
        <p:spPr>
          <a:xfrm>
            <a:off x="7086600" y="1333967"/>
            <a:ext cx="1643063" cy="1546577"/>
          </a:xfrm>
          <a:prstGeom prst="rect">
            <a:avLst/>
          </a:prstGeom>
          <a:noFill/>
        </p:spPr>
        <p:txBody>
          <a:bodyPr wrap="square" rtlCol="0">
            <a:spAutoFit/>
          </a:bodyPr>
          <a:lstStyle/>
          <a:p>
            <a:r>
              <a:rPr lang="en-US" dirty="0" smtClean="0"/>
              <a:t>Green:</a:t>
            </a:r>
          </a:p>
          <a:p>
            <a:r>
              <a:rPr lang="en-US" dirty="0" smtClean="0"/>
              <a:t>Hair cells</a:t>
            </a:r>
          </a:p>
          <a:p>
            <a:endParaRPr lang="en-US" dirty="0"/>
          </a:p>
          <a:p>
            <a:r>
              <a:rPr lang="en-US" dirty="0" smtClean="0"/>
              <a:t>Red: </a:t>
            </a:r>
            <a:r>
              <a:rPr lang="en-US" dirty="0"/>
              <a:t>spiral ganglion cell bodies </a:t>
            </a:r>
            <a:endParaRPr lang="en-US" dirty="0" smtClean="0"/>
          </a:p>
          <a:p>
            <a:endParaRPr lang="en-US" dirty="0"/>
          </a:p>
          <a:p>
            <a:r>
              <a:rPr lang="en-US" dirty="0" smtClean="0"/>
              <a:t>Blue: cell bodies</a:t>
            </a:r>
            <a:endParaRPr lang="en-US" dirty="0"/>
          </a:p>
        </p:txBody>
      </p:sp>
    </p:spTree>
    <p:extLst>
      <p:ext uri="{BB962C8B-B14F-4D97-AF65-F5344CB8AC3E}">
        <p14:creationId xmlns:p14="http://schemas.microsoft.com/office/powerpoint/2010/main" val="52312629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IHCs &amp; OHCs</a:t>
            </a:r>
            <a:endParaRPr lang="en-US" dirty="0"/>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7476" y="1997282"/>
            <a:ext cx="4532642" cy="3504226"/>
          </a:xfrm>
        </p:spPr>
      </p:pic>
      <p:pic>
        <p:nvPicPr>
          <p:cNvPr id="20482" name="Picture 2" descr="racture de l'organe de Corti : microscopie électronique à balayage (ME"/>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650118" y="2184914"/>
            <a:ext cx="4212651" cy="31289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569481" y="5445283"/>
            <a:ext cx="3193720" cy="300082"/>
          </a:xfrm>
          <a:prstGeom prst="rect">
            <a:avLst/>
          </a:prstGeom>
          <a:noFill/>
        </p:spPr>
        <p:txBody>
          <a:bodyPr wrap="square" rtlCol="0">
            <a:spAutoFit/>
          </a:bodyPr>
          <a:lstStyle/>
          <a:p>
            <a:r>
              <a:rPr lang="en-US" dirty="0" smtClean="0"/>
              <a:t>Scanning </a:t>
            </a:r>
            <a:r>
              <a:rPr lang="en-US" smtClean="0"/>
              <a:t>Electron Microscopy</a:t>
            </a:r>
            <a:endParaRPr lang="en-US"/>
          </a:p>
        </p:txBody>
      </p:sp>
    </p:spTree>
    <p:extLst>
      <p:ext uri="{BB962C8B-B14F-4D97-AF65-F5344CB8AC3E}">
        <p14:creationId xmlns:p14="http://schemas.microsoft.com/office/powerpoint/2010/main" val="171546585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2" descr=" pim23.tif                                                      00035495pimhd                          B716030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838200"/>
            <a:ext cx="9372600" cy="612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Rectangle 3"/>
          <p:cNvSpPr>
            <a:spLocks noGrp="1" noChangeArrowheads="1"/>
          </p:cNvSpPr>
          <p:nvPr>
            <p:ph type="title"/>
          </p:nvPr>
        </p:nvSpPr>
        <p:spPr>
          <a:xfrm>
            <a:off x="685800" y="76200"/>
            <a:ext cx="7772400" cy="727075"/>
          </a:xfrm>
        </p:spPr>
        <p:txBody>
          <a:bodyPr/>
          <a:lstStyle/>
          <a:p>
            <a:pPr>
              <a:defRPr/>
            </a:pPr>
            <a:r>
              <a:rPr lang="en-US" sz="2400" dirty="0" smtClean="0"/>
              <a:t>Afferent innervation </a:t>
            </a:r>
            <a:br>
              <a:rPr lang="en-US" sz="2400" dirty="0" smtClean="0"/>
            </a:br>
            <a:r>
              <a:rPr lang="en-US" sz="2400" dirty="0" smtClean="0"/>
              <a:t>(inner ear to the brain)</a:t>
            </a:r>
            <a:endParaRPr lang="en-US" dirty="0" smtClean="0"/>
          </a:p>
        </p:txBody>
      </p:sp>
    </p:spTree>
    <p:extLst>
      <p:ext uri="{BB962C8B-B14F-4D97-AF65-F5344CB8AC3E}">
        <p14:creationId xmlns:p14="http://schemas.microsoft.com/office/powerpoint/2010/main" val="107536083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685800" y="609600"/>
            <a:ext cx="7772400" cy="1143000"/>
          </a:xfrm>
        </p:spPr>
        <p:txBody>
          <a:bodyPr/>
          <a:lstStyle/>
          <a:p>
            <a:pPr>
              <a:defRPr/>
            </a:pPr>
            <a:r>
              <a:rPr lang="en-US" dirty="0" smtClean="0"/>
              <a:t>Innervation of the cochlea</a:t>
            </a:r>
          </a:p>
        </p:txBody>
      </p:sp>
      <p:sp>
        <p:nvSpPr>
          <p:cNvPr id="55299" name="Rectangle 3"/>
          <p:cNvSpPr>
            <a:spLocks noGrp="1" noChangeArrowheads="1"/>
          </p:cNvSpPr>
          <p:nvPr>
            <p:ph type="body" idx="1"/>
          </p:nvPr>
        </p:nvSpPr>
        <p:spPr>
          <a:xfrm>
            <a:off x="685800" y="1981200"/>
            <a:ext cx="7772400" cy="4114800"/>
          </a:xfrm>
        </p:spPr>
        <p:txBody>
          <a:bodyPr/>
          <a:lstStyle/>
          <a:p>
            <a:r>
              <a:rPr lang="en-US" altLang="en-US" dirty="0"/>
              <a:t>Afferent: 50.000 </a:t>
            </a:r>
            <a:r>
              <a:rPr lang="en-US" altLang="en-US" dirty="0" smtClean="0"/>
              <a:t>neurons (cat</a:t>
            </a:r>
            <a:r>
              <a:rPr lang="en-US" altLang="en-US" dirty="0"/>
              <a:t>), 30.000 </a:t>
            </a:r>
            <a:r>
              <a:rPr lang="en-US" altLang="en-US" dirty="0" smtClean="0"/>
              <a:t>(</a:t>
            </a:r>
            <a:r>
              <a:rPr lang="en-US" altLang="en-US" dirty="0" err="1" smtClean="0"/>
              <a:t>mens</a:t>
            </a:r>
            <a:r>
              <a:rPr lang="en-US" altLang="en-US" dirty="0" smtClean="0"/>
              <a:t>)</a:t>
            </a:r>
            <a:endParaRPr lang="en-US" altLang="en-US" dirty="0"/>
          </a:p>
          <a:p>
            <a:pPr lvl="1"/>
            <a:r>
              <a:rPr lang="en-US" altLang="en-US" dirty="0"/>
              <a:t>90-95% </a:t>
            </a:r>
            <a:r>
              <a:rPr lang="en-US" altLang="en-US" dirty="0" smtClean="0"/>
              <a:t>IHC </a:t>
            </a:r>
            <a:endParaRPr lang="en-US" altLang="en-US" dirty="0"/>
          </a:p>
          <a:p>
            <a:pPr lvl="1"/>
            <a:r>
              <a:rPr lang="en-US" altLang="en-US" dirty="0"/>
              <a:t>5-10% </a:t>
            </a:r>
            <a:r>
              <a:rPr lang="en-US" altLang="en-US" dirty="0" smtClean="0"/>
              <a:t>OHC</a:t>
            </a:r>
            <a:endParaRPr lang="en-US" altLang="en-US" dirty="0"/>
          </a:p>
          <a:p>
            <a:r>
              <a:rPr lang="en-US" altLang="en-US" dirty="0"/>
              <a:t>Efferent: 1800 </a:t>
            </a:r>
            <a:r>
              <a:rPr lang="en-US" altLang="en-US" dirty="0" smtClean="0"/>
              <a:t>neurons</a:t>
            </a:r>
            <a:endParaRPr lang="en-US" altLang="en-US" dirty="0"/>
          </a:p>
          <a:p>
            <a:pPr lvl="1"/>
            <a:r>
              <a:rPr lang="en-US" altLang="en-US" dirty="0"/>
              <a:t>±1000 </a:t>
            </a:r>
            <a:r>
              <a:rPr lang="en-US" altLang="en-US" dirty="0" smtClean="0"/>
              <a:t>IHC</a:t>
            </a:r>
            <a:endParaRPr lang="en-US" altLang="en-US" dirty="0"/>
          </a:p>
          <a:p>
            <a:pPr lvl="1"/>
            <a:r>
              <a:rPr lang="en-US" altLang="en-US" dirty="0"/>
              <a:t>±800 </a:t>
            </a:r>
            <a:r>
              <a:rPr lang="en-US" altLang="en-US" dirty="0" smtClean="0"/>
              <a:t>OHC</a:t>
            </a:r>
            <a:endParaRPr lang="en-US" altLang="en-US" dirty="0"/>
          </a:p>
          <a:p>
            <a:pPr lvl="1"/>
            <a:endParaRPr lang="en-US" altLang="en-US" dirty="0"/>
          </a:p>
        </p:txBody>
      </p:sp>
      <p:pic>
        <p:nvPicPr>
          <p:cNvPr id="22530" name="Picture 2" descr="fferent innerv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0426" y="3657601"/>
            <a:ext cx="5476874" cy="2847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66652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Chemical organization in the cochlear</a:t>
            </a:r>
            <a:endParaRPr lang="en-US" dirty="0"/>
          </a:p>
        </p:txBody>
      </p:sp>
      <p:pic>
        <p:nvPicPr>
          <p:cNvPr id="19458" name="Picture 2" descr="omposition des fluides cochléaire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46325" y="2321719"/>
            <a:ext cx="4445000" cy="3162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98762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IE" altLang="en-US" dirty="0"/>
              <a:t>Inner hair </a:t>
            </a:r>
            <a:r>
              <a:rPr lang="en-IE" altLang="en-US" dirty="0" smtClean="0"/>
              <a:t>cell function</a:t>
            </a:r>
            <a:endParaRPr lang="en-GB" altLang="en-US" dirty="0"/>
          </a:p>
        </p:txBody>
      </p:sp>
      <p:sp>
        <p:nvSpPr>
          <p:cNvPr id="11267" name="Rectangle 3"/>
          <p:cNvSpPr>
            <a:spLocks noGrp="1" noChangeArrowheads="1"/>
          </p:cNvSpPr>
          <p:nvPr>
            <p:ph sz="half" idx="1"/>
          </p:nvPr>
        </p:nvSpPr>
        <p:spPr/>
        <p:txBody>
          <a:bodyPr/>
          <a:lstStyle/>
          <a:p>
            <a:pPr>
              <a:lnSpc>
                <a:spcPct val="90000"/>
              </a:lnSpc>
            </a:pPr>
            <a:r>
              <a:rPr lang="en-IE" altLang="en-US" sz="2000" dirty="0"/>
              <a:t>Function is to convert BM mechanical movement into neural activity – achieved in the following way (Moore, 2004):</a:t>
            </a:r>
          </a:p>
          <a:p>
            <a:pPr>
              <a:lnSpc>
                <a:spcPct val="90000"/>
              </a:lnSpc>
            </a:pPr>
            <a:r>
              <a:rPr lang="en-IE" altLang="en-US" sz="2000" dirty="0"/>
              <a:t>The </a:t>
            </a:r>
            <a:r>
              <a:rPr lang="en-IE" altLang="en-US" sz="2000" dirty="0" err="1"/>
              <a:t>stereocilia</a:t>
            </a:r>
            <a:r>
              <a:rPr lang="en-IE" altLang="en-US" sz="2000" dirty="0"/>
              <a:t> are joined by fine links called ‘tip links’.</a:t>
            </a:r>
          </a:p>
          <a:p>
            <a:pPr>
              <a:lnSpc>
                <a:spcPct val="90000"/>
              </a:lnSpc>
            </a:pPr>
            <a:r>
              <a:rPr lang="en-IE" altLang="en-US" sz="2000" dirty="0"/>
              <a:t>Deflection of the </a:t>
            </a:r>
            <a:r>
              <a:rPr lang="en-IE" altLang="en-US" sz="2000" dirty="0" err="1"/>
              <a:t>stereocilia</a:t>
            </a:r>
            <a:r>
              <a:rPr lang="en-IE" altLang="en-US" sz="2000" dirty="0"/>
              <a:t> leads to the opening of “transduction channels”.</a:t>
            </a:r>
          </a:p>
          <a:p>
            <a:pPr>
              <a:lnSpc>
                <a:spcPct val="90000"/>
              </a:lnSpc>
            </a:pPr>
            <a:r>
              <a:rPr lang="en-IE" altLang="en-US" sz="2000" dirty="0"/>
              <a:t>Flow of potassium ions into the hair cell – voltage difference between the inside and outside of the hair cell.</a:t>
            </a:r>
            <a:endParaRPr lang="en-GB" altLang="en-US" sz="2000" dirty="0"/>
          </a:p>
        </p:txBody>
      </p:sp>
      <p:pic>
        <p:nvPicPr>
          <p:cNvPr id="7" name="Picture 2" descr="pim3.tif                                                       00035495pimhd                          B716030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4551728" y="2306117"/>
            <a:ext cx="4610196" cy="3042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666001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IE" altLang="en-US" dirty="0"/>
              <a:t>Inner hair </a:t>
            </a:r>
            <a:r>
              <a:rPr lang="en-IE" altLang="en-US" dirty="0" smtClean="0"/>
              <a:t>cells (IHCs)</a:t>
            </a:r>
            <a:endParaRPr lang="en-GB" altLang="en-US" dirty="0"/>
          </a:p>
        </p:txBody>
      </p:sp>
      <p:sp>
        <p:nvSpPr>
          <p:cNvPr id="12291" name="Rectangle 3"/>
          <p:cNvSpPr>
            <a:spLocks noGrp="1" noChangeArrowheads="1"/>
          </p:cNvSpPr>
          <p:nvPr>
            <p:ph type="body" idx="1"/>
          </p:nvPr>
        </p:nvSpPr>
        <p:spPr/>
        <p:txBody>
          <a:bodyPr/>
          <a:lstStyle/>
          <a:p>
            <a:pPr>
              <a:lnSpc>
                <a:spcPct val="90000"/>
              </a:lnSpc>
            </a:pPr>
            <a:r>
              <a:rPr lang="en-IE" altLang="en-US" sz="2800"/>
              <a:t>Causes the release of neurotransmitter and the initiation of action potentials in the neurons of the audtiory nerve.</a:t>
            </a:r>
          </a:p>
          <a:p>
            <a:pPr>
              <a:lnSpc>
                <a:spcPct val="90000"/>
              </a:lnSpc>
            </a:pPr>
            <a:r>
              <a:rPr lang="en-IE" altLang="en-US" sz="2800"/>
              <a:t>Action potential – ‘firing’ of a neuron. Propagation is in one direction only down the length of the axon</a:t>
            </a:r>
          </a:p>
          <a:p>
            <a:pPr>
              <a:lnSpc>
                <a:spcPct val="90000"/>
              </a:lnSpc>
            </a:pPr>
            <a:r>
              <a:rPr lang="en-IE" altLang="en-US" sz="2800"/>
              <a:t>Most of the </a:t>
            </a:r>
            <a:r>
              <a:rPr lang="en-IE" altLang="en-US" sz="2800" i="1"/>
              <a:t>afferent</a:t>
            </a:r>
            <a:r>
              <a:rPr lang="en-IE" altLang="en-US" sz="2800"/>
              <a:t> neurons make contact with the inner hair cells</a:t>
            </a:r>
          </a:p>
          <a:p>
            <a:pPr>
              <a:lnSpc>
                <a:spcPct val="90000"/>
              </a:lnSpc>
            </a:pPr>
            <a:r>
              <a:rPr lang="en-IE" altLang="en-US" sz="2800"/>
              <a:t>Possibly all information about the input sound is conveyed via the inner hair cells</a:t>
            </a:r>
          </a:p>
          <a:p>
            <a:pPr>
              <a:lnSpc>
                <a:spcPct val="90000"/>
              </a:lnSpc>
            </a:pPr>
            <a:endParaRPr lang="en-GB" altLang="en-US" sz="2800"/>
          </a:p>
        </p:txBody>
      </p:sp>
    </p:spTree>
    <p:extLst>
      <p:ext uri="{BB962C8B-B14F-4D97-AF65-F5344CB8AC3E}">
        <p14:creationId xmlns:p14="http://schemas.microsoft.com/office/powerpoint/2010/main" val="185162919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IE" altLang="en-US" dirty="0"/>
              <a:t>Outer hair </a:t>
            </a:r>
            <a:r>
              <a:rPr lang="en-IE" altLang="en-US" dirty="0" smtClean="0"/>
              <a:t>cells (OHCs)</a:t>
            </a:r>
            <a:endParaRPr lang="en-GB" altLang="en-US" dirty="0"/>
          </a:p>
        </p:txBody>
      </p:sp>
      <p:sp>
        <p:nvSpPr>
          <p:cNvPr id="13315" name="Rectangle 3"/>
          <p:cNvSpPr>
            <a:spLocks noGrp="1" noChangeArrowheads="1"/>
          </p:cNvSpPr>
          <p:nvPr>
            <p:ph type="body" idx="1"/>
          </p:nvPr>
        </p:nvSpPr>
        <p:spPr/>
        <p:txBody>
          <a:bodyPr/>
          <a:lstStyle/>
          <a:p>
            <a:pPr>
              <a:lnSpc>
                <a:spcPct val="90000"/>
              </a:lnSpc>
            </a:pPr>
            <a:r>
              <a:rPr lang="en-IE" altLang="en-US"/>
              <a:t>Have a role in achieving high sensitivity and sharp tuning</a:t>
            </a:r>
          </a:p>
          <a:p>
            <a:pPr>
              <a:lnSpc>
                <a:spcPct val="90000"/>
              </a:lnSpc>
            </a:pPr>
            <a:r>
              <a:rPr lang="en-IE" altLang="en-US"/>
              <a:t>Most of the </a:t>
            </a:r>
            <a:r>
              <a:rPr lang="en-IE" altLang="en-US" i="1"/>
              <a:t>efferent</a:t>
            </a:r>
            <a:r>
              <a:rPr lang="en-IE" altLang="en-US"/>
              <a:t> neurons synapse directly with the outer hair cells</a:t>
            </a:r>
          </a:p>
          <a:p>
            <a:pPr>
              <a:lnSpc>
                <a:spcPct val="90000"/>
              </a:lnSpc>
            </a:pPr>
            <a:r>
              <a:rPr lang="en-IE" altLang="en-US" i="1"/>
              <a:t>Efferent</a:t>
            </a:r>
            <a:r>
              <a:rPr lang="en-IE" altLang="en-US"/>
              <a:t> neurons carry information from higher auditory system to cochlea </a:t>
            </a:r>
          </a:p>
          <a:p>
            <a:pPr>
              <a:lnSpc>
                <a:spcPct val="90000"/>
              </a:lnSpc>
            </a:pPr>
            <a:r>
              <a:rPr lang="en-IE" altLang="en-US" i="1"/>
              <a:t>Afferent</a:t>
            </a:r>
            <a:r>
              <a:rPr lang="en-IE" altLang="en-US"/>
              <a:t> neurons carry information from the cochlea to the higher auditory system</a:t>
            </a:r>
          </a:p>
          <a:p>
            <a:pPr>
              <a:lnSpc>
                <a:spcPct val="90000"/>
              </a:lnSpc>
            </a:pPr>
            <a:endParaRPr lang="en-GB" altLang="en-US"/>
          </a:p>
        </p:txBody>
      </p:sp>
    </p:spTree>
    <p:extLst>
      <p:ext uri="{BB962C8B-B14F-4D97-AF65-F5344CB8AC3E}">
        <p14:creationId xmlns:p14="http://schemas.microsoft.com/office/powerpoint/2010/main" val="114636849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1026"/>
          <p:cNvSpPr>
            <a:spLocks noGrp="1" noChangeArrowheads="1"/>
          </p:cNvSpPr>
          <p:nvPr>
            <p:ph type="title"/>
          </p:nvPr>
        </p:nvSpPr>
        <p:spPr>
          <a:xfrm>
            <a:off x="685800" y="609600"/>
            <a:ext cx="7772400" cy="1143000"/>
          </a:xfrm>
        </p:spPr>
        <p:txBody>
          <a:bodyPr/>
          <a:lstStyle/>
          <a:p>
            <a:pPr>
              <a:defRPr/>
            </a:pPr>
            <a:r>
              <a:rPr lang="en-US" dirty="0" smtClean="0"/>
              <a:t>Function IHCs &amp; OHCs</a:t>
            </a:r>
          </a:p>
        </p:txBody>
      </p:sp>
      <p:sp>
        <p:nvSpPr>
          <p:cNvPr id="57347" name="Rectangle 1027"/>
          <p:cNvSpPr>
            <a:spLocks noGrp="1" noChangeArrowheads="1"/>
          </p:cNvSpPr>
          <p:nvPr>
            <p:ph type="body" idx="1"/>
          </p:nvPr>
        </p:nvSpPr>
        <p:spPr>
          <a:xfrm>
            <a:off x="685800" y="1981200"/>
            <a:ext cx="7772400" cy="4114800"/>
          </a:xfrm>
        </p:spPr>
        <p:txBody>
          <a:bodyPr/>
          <a:lstStyle/>
          <a:p>
            <a:pPr>
              <a:defRPr/>
            </a:pPr>
            <a:r>
              <a:rPr lang="en-US" dirty="0" smtClean="0"/>
              <a:t>Inner hair cells: transduction of movement into action potentials &gt; APs to the CNS via auditory nerve</a:t>
            </a:r>
          </a:p>
          <a:p>
            <a:pPr>
              <a:defRPr/>
            </a:pPr>
            <a:endParaRPr lang="en-US" dirty="0" smtClean="0"/>
          </a:p>
          <a:p>
            <a:pPr>
              <a:defRPr/>
            </a:pPr>
            <a:r>
              <a:rPr lang="en-US" dirty="0" smtClean="0"/>
              <a:t>Outer hair cells: movement of the BM causes modulation of currents in OHCs </a:t>
            </a:r>
          </a:p>
          <a:p>
            <a:pPr lvl="1">
              <a:defRPr/>
            </a:pPr>
            <a:r>
              <a:rPr lang="en-US" dirty="0" smtClean="0"/>
              <a:t>Mechanical transduction of currents causes length change of OHCs</a:t>
            </a:r>
          </a:p>
          <a:p>
            <a:pPr lvl="1">
              <a:defRPr/>
            </a:pPr>
            <a:r>
              <a:rPr lang="en-US" dirty="0" smtClean="0"/>
              <a:t>This modulates movement of tectorial membrane; amplifies existing motion</a:t>
            </a:r>
          </a:p>
        </p:txBody>
      </p:sp>
    </p:spTree>
    <p:extLst>
      <p:ext uri="{BB962C8B-B14F-4D97-AF65-F5344CB8AC3E}">
        <p14:creationId xmlns:p14="http://schemas.microsoft.com/office/powerpoint/2010/main" val="8609012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p:txBody>
          <a:bodyPr/>
          <a:lstStyle/>
          <a:p>
            <a:r>
              <a:rPr lang="en-US" dirty="0" smtClean="0"/>
              <a:t>What sound pressure level does the loudest possible sound on earth have?</a:t>
            </a:r>
          </a:p>
          <a:p>
            <a:endParaRPr lang="en-US" dirty="0" smtClean="0"/>
          </a:p>
          <a:p>
            <a:pPr lvl="1"/>
            <a:r>
              <a:rPr lang="en-US" dirty="0" smtClean="0"/>
              <a:t>A. 120 dB SPL</a:t>
            </a:r>
          </a:p>
          <a:p>
            <a:pPr lvl="1"/>
            <a:r>
              <a:rPr lang="en-US" dirty="0" smtClean="0"/>
              <a:t>B. 170 dB SPL</a:t>
            </a:r>
          </a:p>
          <a:p>
            <a:pPr lvl="1"/>
            <a:r>
              <a:rPr lang="en-US" dirty="0" smtClean="0"/>
              <a:t>C. 193 dB SPL</a:t>
            </a:r>
          </a:p>
          <a:p>
            <a:pPr lvl="1"/>
            <a:r>
              <a:rPr lang="en-US" dirty="0" smtClean="0"/>
              <a:t>D. 210 dB SPL</a:t>
            </a:r>
          </a:p>
          <a:p>
            <a:pPr lvl="1"/>
            <a:r>
              <a:rPr lang="en-US" dirty="0" smtClean="0"/>
              <a:t>E. 213 dB SPL</a:t>
            </a:r>
          </a:p>
        </p:txBody>
      </p:sp>
    </p:spTree>
    <p:extLst>
      <p:ext uri="{BB962C8B-B14F-4D97-AF65-F5344CB8AC3E}">
        <p14:creationId xmlns:p14="http://schemas.microsoft.com/office/powerpoint/2010/main" val="17168839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6"/>
          <p:cNvSpPr>
            <a:spLocks noGrp="1"/>
          </p:cNvSpPr>
          <p:nvPr>
            <p:ph type="title"/>
          </p:nvPr>
        </p:nvSpPr>
        <p:spPr>
          <a:xfrm>
            <a:off x="456949" y="274045"/>
            <a:ext cx="3008802" cy="487187"/>
          </a:xfrm>
        </p:spPr>
        <p:txBody>
          <a:bodyPr/>
          <a:lstStyle/>
          <a:p>
            <a:r>
              <a:rPr lang="en-US" altLang="en-US" dirty="0"/>
              <a:t>OHCs </a:t>
            </a:r>
            <a:r>
              <a:rPr lang="en-US" altLang="en-US" dirty="0" smtClean="0"/>
              <a:t>and </a:t>
            </a:r>
            <a:r>
              <a:rPr lang="en-US" altLang="en-US" dirty="0"/>
              <a:t>IHCs</a:t>
            </a:r>
          </a:p>
        </p:txBody>
      </p:sp>
      <p:pic>
        <p:nvPicPr>
          <p:cNvPr id="10242" name="Content Placeholder 12"/>
          <p:cNvPicPr>
            <a:picLocks noGrp="1" noChangeAspect="1"/>
          </p:cNvPicPr>
          <p:nvPr>
            <p:ph idx="1"/>
          </p:nvPr>
        </p:nvPicPr>
        <p:blipFill>
          <a:blip r:embed="rId3">
            <a:extLst>
              <a:ext uri="{28A0092B-C50C-407E-A947-70E740481C1C}">
                <a14:useLocalDpi xmlns:a14="http://schemas.microsoft.com/office/drawing/2010/main" val="0"/>
              </a:ext>
            </a:extLst>
          </a:blip>
          <a:srcRect t="3004" b="3004"/>
          <a:stretch>
            <a:fillRect/>
          </a:stretch>
        </p:blipFill>
        <p:spPr/>
      </p:pic>
      <p:sp>
        <p:nvSpPr>
          <p:cNvPr id="8" name="Text Placeholder 7"/>
          <p:cNvSpPr>
            <a:spLocks noGrp="1"/>
          </p:cNvSpPr>
          <p:nvPr>
            <p:ph type="body" sz="half" idx="2"/>
          </p:nvPr>
        </p:nvSpPr>
        <p:spPr>
          <a:xfrm>
            <a:off x="456949" y="989705"/>
            <a:ext cx="3008802" cy="5135625"/>
          </a:xfrm>
        </p:spPr>
        <p:txBody>
          <a:bodyPr/>
          <a:lstStyle/>
          <a:p>
            <a:endParaRPr lang="en-US" altLang="en-US" dirty="0">
              <a:solidFill>
                <a:srgbClr val="FF0000"/>
              </a:solidFill>
            </a:endParaRPr>
          </a:p>
          <a:p>
            <a:endParaRPr lang="en-US" altLang="en-US" dirty="0"/>
          </a:p>
        </p:txBody>
      </p:sp>
      <p:sp>
        <p:nvSpPr>
          <p:cNvPr id="10244" name="TextBox 5"/>
          <p:cNvSpPr txBox="1">
            <a:spLocks noChangeArrowheads="1"/>
          </p:cNvSpPr>
          <p:nvPr/>
        </p:nvSpPr>
        <p:spPr bwMode="auto">
          <a:xfrm>
            <a:off x="6400632" y="6325245"/>
            <a:ext cx="2514895" cy="450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accent2"/>
                </a:solidFill>
                <a:latin typeface="AZGCaspariT" charset="0"/>
                <a:ea typeface="ＭＳ Ｐゴシック" charset="-128"/>
              </a:defRPr>
            </a:lvl1pPr>
            <a:lvl2pPr marL="742950" indent="-285750" eaLnBrk="0" hangingPunct="0">
              <a:defRPr sz="1600">
                <a:solidFill>
                  <a:schemeClr val="accent2"/>
                </a:solidFill>
                <a:latin typeface="AZGCaspariT" charset="0"/>
                <a:ea typeface="ＭＳ Ｐゴシック" charset="-128"/>
              </a:defRPr>
            </a:lvl2pPr>
            <a:lvl3pPr marL="1143000" indent="-228600" eaLnBrk="0" hangingPunct="0">
              <a:defRPr sz="1600">
                <a:solidFill>
                  <a:schemeClr val="accent2"/>
                </a:solidFill>
                <a:latin typeface="AZGCaspariT" charset="0"/>
                <a:ea typeface="ＭＳ Ｐゴシック" charset="-128"/>
              </a:defRPr>
            </a:lvl3pPr>
            <a:lvl4pPr marL="1600200" indent="-228600" eaLnBrk="0" hangingPunct="0">
              <a:defRPr sz="1600">
                <a:solidFill>
                  <a:schemeClr val="accent2"/>
                </a:solidFill>
                <a:latin typeface="AZGCaspariT" charset="0"/>
                <a:ea typeface="ＭＳ Ｐゴシック" charset="-128"/>
              </a:defRPr>
            </a:lvl4pPr>
            <a:lvl5pPr marL="2057400" indent="-228600" eaLnBrk="0" hangingPunct="0">
              <a:defRPr sz="1600">
                <a:solidFill>
                  <a:schemeClr val="accent2"/>
                </a:solidFill>
                <a:latin typeface="AZGCaspariT" charset="0"/>
                <a:ea typeface="ＭＳ Ｐゴシック" charset="-128"/>
              </a:defRPr>
            </a:lvl5pPr>
            <a:lvl6pPr marL="2514600" indent="-228600" algn="ctr" eaLnBrk="0" fontAlgn="base" hangingPunct="0">
              <a:spcBef>
                <a:spcPct val="0"/>
              </a:spcBef>
              <a:spcAft>
                <a:spcPct val="0"/>
              </a:spcAft>
              <a:defRPr sz="1600">
                <a:solidFill>
                  <a:schemeClr val="accent2"/>
                </a:solidFill>
                <a:latin typeface="AZGCaspariT" charset="0"/>
                <a:ea typeface="ＭＳ Ｐゴシック" charset="-128"/>
              </a:defRPr>
            </a:lvl6pPr>
            <a:lvl7pPr marL="2971800" indent="-228600" algn="ctr" eaLnBrk="0" fontAlgn="base" hangingPunct="0">
              <a:spcBef>
                <a:spcPct val="0"/>
              </a:spcBef>
              <a:spcAft>
                <a:spcPct val="0"/>
              </a:spcAft>
              <a:defRPr sz="1600">
                <a:solidFill>
                  <a:schemeClr val="accent2"/>
                </a:solidFill>
                <a:latin typeface="AZGCaspariT" charset="0"/>
                <a:ea typeface="ＭＳ Ｐゴシック" charset="-128"/>
              </a:defRPr>
            </a:lvl7pPr>
            <a:lvl8pPr marL="3429000" indent="-228600" algn="ctr" eaLnBrk="0" fontAlgn="base" hangingPunct="0">
              <a:spcBef>
                <a:spcPct val="0"/>
              </a:spcBef>
              <a:spcAft>
                <a:spcPct val="0"/>
              </a:spcAft>
              <a:defRPr sz="1600">
                <a:solidFill>
                  <a:schemeClr val="accent2"/>
                </a:solidFill>
                <a:latin typeface="AZGCaspariT" charset="0"/>
                <a:ea typeface="ＭＳ Ｐゴシック" charset="-128"/>
              </a:defRPr>
            </a:lvl8pPr>
            <a:lvl9pPr marL="3886200" indent="-228600" algn="ctr" eaLnBrk="0" fontAlgn="base" hangingPunct="0">
              <a:spcBef>
                <a:spcPct val="0"/>
              </a:spcBef>
              <a:spcAft>
                <a:spcPct val="0"/>
              </a:spcAft>
              <a:defRPr sz="1600">
                <a:solidFill>
                  <a:schemeClr val="accent2"/>
                </a:solidFill>
                <a:latin typeface="AZGCaspariT" charset="0"/>
                <a:ea typeface="ＭＳ Ｐゴシック" charset="-128"/>
              </a:defRPr>
            </a:lvl9pPr>
          </a:lstStyle>
          <a:p>
            <a:pPr eaLnBrk="1" hangingPunct="1"/>
            <a:r>
              <a:rPr lang="nl-NL" altLang="en-US" sz="1164"/>
              <a:t>Stebbins et al., </a:t>
            </a:r>
            <a:r>
              <a:rPr lang="pl-PL" altLang="en-US" sz="1164"/>
              <a:t>Am J Otolaryngol. 1979 Fall;1(1):15-27.</a:t>
            </a:r>
            <a:endParaRPr lang="en-US" altLang="en-US" sz="1164"/>
          </a:p>
        </p:txBody>
      </p:sp>
    </p:spTree>
    <p:extLst>
      <p:ext uri="{BB962C8B-B14F-4D97-AF65-F5344CB8AC3E}">
        <p14:creationId xmlns:p14="http://schemas.microsoft.com/office/powerpoint/2010/main" val="1442256344"/>
      </p:ext>
    </p:extLst>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685800" y="609600"/>
            <a:ext cx="7772400" cy="1143000"/>
          </a:xfrm>
        </p:spPr>
        <p:txBody>
          <a:bodyPr/>
          <a:lstStyle/>
          <a:p>
            <a:pPr>
              <a:defRPr/>
            </a:pPr>
            <a:r>
              <a:rPr lang="en-US" dirty="0" smtClean="0"/>
              <a:t>Length changes of outer hair cells</a:t>
            </a:r>
          </a:p>
        </p:txBody>
      </p:sp>
      <p:pic>
        <p:nvPicPr>
          <p:cNvPr id="5" name="ohc2-s.mpeg" descr="pimhd:Users:pim:tekst:ZintuigFysica:hulp:filmpjes:ohc2-s.mpeg">
            <a:hlinkClick r:id="" action="ppaction://media"/>
          </p:cNvPr>
          <p:cNvPicPr>
            <a:picLocks noChangeAspect="1" noChangeArrowheads="1"/>
          </p:cNvPicPr>
          <p:nvPr>
            <a:videoFile r:link="rId2"/>
            <p:extLst>
              <p:ext uri="{DAA4B4D4-6D71-4841-9C94-3DE7FCFB9230}">
                <p14:media xmlns:p14="http://schemas.microsoft.com/office/powerpoint/2010/main" r:link="rId1"/>
              </p:ext>
            </p:extLst>
          </p:nvPr>
        </p:nvPicPr>
        <p:blipFill>
          <a:blip r:embed="rId5">
            <a:extLst>
              <a:ext uri="{28A0092B-C50C-407E-A947-70E740481C1C}">
                <a14:useLocalDpi xmlns:a14="http://schemas.microsoft.com/office/drawing/2010/main" val="0"/>
              </a:ext>
            </a:extLst>
          </a:blip>
          <a:srcRect/>
          <a:stretch>
            <a:fillRect/>
          </a:stretch>
        </p:blipFill>
        <p:spPr bwMode="auto">
          <a:xfrm>
            <a:off x="2540000" y="2179637"/>
            <a:ext cx="4064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ction Button: Movie 1">
            <a:hlinkClick r:id="rId6" highlightClick="1"/>
          </p:cNvPr>
          <p:cNvSpPr/>
          <p:nvPr/>
        </p:nvSpPr>
        <p:spPr bwMode="auto">
          <a:xfrm>
            <a:off x="7072313" y="3314700"/>
            <a:ext cx="842962" cy="814388"/>
          </a:xfrm>
          <a:prstGeom prst="actionButtonMovie">
            <a:avLst/>
          </a:prstGeom>
          <a:solidFill>
            <a:srgbClr val="000080"/>
          </a:solidFill>
          <a:ln w="63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p>
            <a:pPr marL="0" marR="0" indent="0" algn="ctr" defTabSz="8636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accent2"/>
              </a:solidFill>
              <a:effectLst/>
              <a:latin typeface="AZGCaspariT" charset="0"/>
              <a:ea typeface="ＭＳ Ｐゴシック" charset="0"/>
            </a:endParaRPr>
          </a:p>
        </p:txBody>
      </p:sp>
    </p:spTree>
    <p:extLst>
      <p:ext uri="{BB962C8B-B14F-4D97-AF65-F5344CB8AC3E}">
        <p14:creationId xmlns:p14="http://schemas.microsoft.com/office/powerpoint/2010/main" val="15702310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Passive and active cochlea</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4350" y="2157413"/>
            <a:ext cx="8337214" cy="2529405"/>
          </a:xfrm>
        </p:spPr>
      </p:pic>
      <p:sp>
        <p:nvSpPr>
          <p:cNvPr id="8" name="TextBox 7"/>
          <p:cNvSpPr txBox="1"/>
          <p:nvPr/>
        </p:nvSpPr>
        <p:spPr>
          <a:xfrm>
            <a:off x="6591300" y="5514975"/>
            <a:ext cx="1785938" cy="507831"/>
          </a:xfrm>
          <a:prstGeom prst="rect">
            <a:avLst/>
          </a:prstGeom>
          <a:noFill/>
        </p:spPr>
        <p:txBody>
          <a:bodyPr wrap="square" rtlCol="0">
            <a:spAutoFit/>
          </a:bodyPr>
          <a:lstStyle/>
          <a:p>
            <a:r>
              <a:rPr lang="en-US" dirty="0" smtClean="0"/>
              <a:t>Yoon et al., </a:t>
            </a:r>
            <a:r>
              <a:rPr lang="en-US" dirty="0" err="1" smtClean="0"/>
              <a:t>Biophys</a:t>
            </a:r>
            <a:r>
              <a:rPr lang="en-US" dirty="0" smtClean="0"/>
              <a:t> (2011)</a:t>
            </a:r>
            <a:endParaRPr lang="en-US" dirty="0"/>
          </a:p>
        </p:txBody>
      </p:sp>
    </p:spTree>
    <p:extLst>
      <p:ext uri="{BB962C8B-B14F-4D97-AF65-F5344CB8AC3E}">
        <p14:creationId xmlns:p14="http://schemas.microsoft.com/office/powerpoint/2010/main" val="57229577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Diagnostic testing</a:t>
            </a:r>
            <a:endParaRPr lang="en-US" dirty="0"/>
          </a:p>
        </p:txBody>
      </p:sp>
      <p:sp>
        <p:nvSpPr>
          <p:cNvPr id="4" name="Text Placeholder 3"/>
          <p:cNvSpPr>
            <a:spLocks noGrp="1"/>
          </p:cNvSpPr>
          <p:nvPr>
            <p:ph type="body" idx="1"/>
          </p:nvPr>
        </p:nvSpPr>
        <p:spPr/>
        <p:txBody>
          <a:bodyPr/>
          <a:lstStyle/>
          <a:p>
            <a:r>
              <a:rPr lang="en-US" dirty="0" smtClean="0"/>
              <a:t>Part 3	</a:t>
            </a:r>
            <a:endParaRPr lang="en-US" dirty="0"/>
          </a:p>
        </p:txBody>
      </p:sp>
    </p:spTree>
    <p:extLst>
      <p:ext uri="{BB962C8B-B14F-4D97-AF65-F5344CB8AC3E}">
        <p14:creationId xmlns:p14="http://schemas.microsoft.com/office/powerpoint/2010/main" val="198513779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 methods</a:t>
            </a:r>
            <a:endParaRPr lang="en-US" dirty="0"/>
          </a:p>
        </p:txBody>
      </p:sp>
      <p:sp>
        <p:nvSpPr>
          <p:cNvPr id="3" name="Content Placeholder 2"/>
          <p:cNvSpPr>
            <a:spLocks noGrp="1"/>
          </p:cNvSpPr>
          <p:nvPr>
            <p:ph idx="1"/>
          </p:nvPr>
        </p:nvSpPr>
        <p:spPr/>
        <p:txBody>
          <a:bodyPr/>
          <a:lstStyle/>
          <a:p>
            <a:r>
              <a:rPr lang="en-US" dirty="0" err="1" smtClean="0"/>
              <a:t>Otoacoustic</a:t>
            </a:r>
            <a:r>
              <a:rPr lang="en-US" dirty="0" smtClean="0"/>
              <a:t> emission (OAEs)</a:t>
            </a:r>
          </a:p>
          <a:p>
            <a:pPr lvl="1"/>
            <a:r>
              <a:rPr lang="en-US" dirty="0" smtClean="0"/>
              <a:t>What are OAEs</a:t>
            </a:r>
          </a:p>
          <a:p>
            <a:pPr lvl="1"/>
            <a:endParaRPr lang="en-US" dirty="0" smtClean="0"/>
          </a:p>
          <a:p>
            <a:endParaRPr lang="en-US" dirty="0"/>
          </a:p>
          <a:p>
            <a:r>
              <a:rPr lang="en-US" dirty="0" smtClean="0"/>
              <a:t>Auditory Brainstem Responses (ABR)</a:t>
            </a:r>
            <a:endParaRPr lang="en-US" dirty="0"/>
          </a:p>
        </p:txBody>
      </p:sp>
    </p:spTree>
    <p:extLst>
      <p:ext uri="{BB962C8B-B14F-4D97-AF65-F5344CB8AC3E}">
        <p14:creationId xmlns:p14="http://schemas.microsoft.com/office/powerpoint/2010/main" val="117257949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789" y="3939708"/>
            <a:ext cx="1905070" cy="2614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 name="Picture 13" descr="auditory_pathway_epl.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50119" y="-152666"/>
            <a:ext cx="4189810" cy="5585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Box 4"/>
          <p:cNvSpPr txBox="1">
            <a:spLocks noChangeArrowheads="1"/>
          </p:cNvSpPr>
          <p:nvPr/>
        </p:nvSpPr>
        <p:spPr bwMode="auto">
          <a:xfrm rot="-5400000">
            <a:off x="1169250" y="5538995"/>
            <a:ext cx="1219648" cy="352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accent2"/>
                </a:solidFill>
                <a:latin typeface="AZGCaspariT" charset="0"/>
                <a:ea typeface="ＭＳ Ｐゴシック" charset="-128"/>
              </a:defRPr>
            </a:lvl1pPr>
            <a:lvl2pPr marL="742950" indent="-285750" eaLnBrk="0" hangingPunct="0">
              <a:defRPr sz="1600">
                <a:solidFill>
                  <a:schemeClr val="accent2"/>
                </a:solidFill>
                <a:latin typeface="AZGCaspariT" charset="0"/>
                <a:ea typeface="ＭＳ Ｐゴシック" charset="-128"/>
              </a:defRPr>
            </a:lvl2pPr>
            <a:lvl3pPr marL="1143000" indent="-228600" eaLnBrk="0" hangingPunct="0">
              <a:defRPr sz="1600">
                <a:solidFill>
                  <a:schemeClr val="accent2"/>
                </a:solidFill>
                <a:latin typeface="AZGCaspariT" charset="0"/>
                <a:ea typeface="ＭＳ Ｐゴシック" charset="-128"/>
              </a:defRPr>
            </a:lvl3pPr>
            <a:lvl4pPr marL="1600200" indent="-228600" eaLnBrk="0" hangingPunct="0">
              <a:defRPr sz="1600">
                <a:solidFill>
                  <a:schemeClr val="accent2"/>
                </a:solidFill>
                <a:latin typeface="AZGCaspariT" charset="0"/>
                <a:ea typeface="ＭＳ Ｐゴシック" charset="-128"/>
              </a:defRPr>
            </a:lvl4pPr>
            <a:lvl5pPr marL="2057400" indent="-228600" eaLnBrk="0" hangingPunct="0">
              <a:defRPr sz="1600">
                <a:solidFill>
                  <a:schemeClr val="accent2"/>
                </a:solidFill>
                <a:latin typeface="AZGCaspariT" charset="0"/>
                <a:ea typeface="ＭＳ Ｐゴシック" charset="-128"/>
              </a:defRPr>
            </a:lvl5pPr>
            <a:lvl6pPr marL="2514600" indent="-228600" algn="ctr" eaLnBrk="0" fontAlgn="base" hangingPunct="0">
              <a:spcBef>
                <a:spcPct val="0"/>
              </a:spcBef>
              <a:spcAft>
                <a:spcPct val="0"/>
              </a:spcAft>
              <a:defRPr sz="1600">
                <a:solidFill>
                  <a:schemeClr val="accent2"/>
                </a:solidFill>
                <a:latin typeface="AZGCaspariT" charset="0"/>
                <a:ea typeface="ＭＳ Ｐゴシック" charset="-128"/>
              </a:defRPr>
            </a:lvl6pPr>
            <a:lvl7pPr marL="2971800" indent="-228600" algn="ctr" eaLnBrk="0" fontAlgn="base" hangingPunct="0">
              <a:spcBef>
                <a:spcPct val="0"/>
              </a:spcBef>
              <a:spcAft>
                <a:spcPct val="0"/>
              </a:spcAft>
              <a:defRPr sz="1600">
                <a:solidFill>
                  <a:schemeClr val="accent2"/>
                </a:solidFill>
                <a:latin typeface="AZGCaspariT" charset="0"/>
                <a:ea typeface="ＭＳ Ｐゴシック" charset="-128"/>
              </a:defRPr>
            </a:lvl7pPr>
            <a:lvl8pPr marL="3429000" indent="-228600" algn="ctr" eaLnBrk="0" fontAlgn="base" hangingPunct="0">
              <a:spcBef>
                <a:spcPct val="0"/>
              </a:spcBef>
              <a:spcAft>
                <a:spcPct val="0"/>
              </a:spcAft>
              <a:defRPr sz="1600">
                <a:solidFill>
                  <a:schemeClr val="accent2"/>
                </a:solidFill>
                <a:latin typeface="AZGCaspariT" charset="0"/>
                <a:ea typeface="ＭＳ Ｐゴシック" charset="-128"/>
              </a:defRPr>
            </a:lvl8pPr>
            <a:lvl9pPr marL="3886200" indent="-228600" algn="ctr" eaLnBrk="0" fontAlgn="base" hangingPunct="0">
              <a:spcBef>
                <a:spcPct val="0"/>
              </a:spcBef>
              <a:spcAft>
                <a:spcPct val="0"/>
              </a:spcAft>
              <a:defRPr sz="1600">
                <a:solidFill>
                  <a:schemeClr val="accent2"/>
                </a:solidFill>
                <a:latin typeface="AZGCaspariT" charset="0"/>
                <a:ea typeface="ＭＳ Ｐゴシック" charset="-128"/>
              </a:defRPr>
            </a:lvl9pPr>
          </a:lstStyle>
          <a:p>
            <a:pPr eaLnBrk="1" hangingPunct="1"/>
            <a:r>
              <a:rPr lang="en-US" altLang="en-US" sz="1693"/>
              <a:t>tymp</a:t>
            </a:r>
          </a:p>
        </p:txBody>
      </p:sp>
      <p:sp>
        <p:nvSpPr>
          <p:cNvPr id="5124" name="TextBox 13"/>
          <p:cNvSpPr txBox="1">
            <a:spLocks noChangeArrowheads="1"/>
          </p:cNvSpPr>
          <p:nvPr/>
        </p:nvSpPr>
        <p:spPr bwMode="auto">
          <a:xfrm rot="-5400000">
            <a:off x="1726155" y="5538995"/>
            <a:ext cx="1219648" cy="352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accent2"/>
                </a:solidFill>
                <a:latin typeface="AZGCaspariT" charset="0"/>
                <a:ea typeface="ＭＳ Ｐゴシック" charset="-128"/>
              </a:defRPr>
            </a:lvl1pPr>
            <a:lvl2pPr marL="742950" indent="-285750" eaLnBrk="0" hangingPunct="0">
              <a:defRPr sz="1600">
                <a:solidFill>
                  <a:schemeClr val="accent2"/>
                </a:solidFill>
                <a:latin typeface="AZGCaspariT" charset="0"/>
                <a:ea typeface="ＭＳ Ｐゴシック" charset="-128"/>
              </a:defRPr>
            </a:lvl2pPr>
            <a:lvl3pPr marL="1143000" indent="-228600" eaLnBrk="0" hangingPunct="0">
              <a:defRPr sz="1600">
                <a:solidFill>
                  <a:schemeClr val="accent2"/>
                </a:solidFill>
                <a:latin typeface="AZGCaspariT" charset="0"/>
                <a:ea typeface="ＭＳ Ｐゴシック" charset="-128"/>
              </a:defRPr>
            </a:lvl3pPr>
            <a:lvl4pPr marL="1600200" indent="-228600" eaLnBrk="0" hangingPunct="0">
              <a:defRPr sz="1600">
                <a:solidFill>
                  <a:schemeClr val="accent2"/>
                </a:solidFill>
                <a:latin typeface="AZGCaspariT" charset="0"/>
                <a:ea typeface="ＭＳ Ｐゴシック" charset="-128"/>
              </a:defRPr>
            </a:lvl4pPr>
            <a:lvl5pPr marL="2057400" indent="-228600" eaLnBrk="0" hangingPunct="0">
              <a:defRPr sz="1600">
                <a:solidFill>
                  <a:schemeClr val="accent2"/>
                </a:solidFill>
                <a:latin typeface="AZGCaspariT" charset="0"/>
                <a:ea typeface="ＭＳ Ｐゴシック" charset="-128"/>
              </a:defRPr>
            </a:lvl5pPr>
            <a:lvl6pPr marL="2514600" indent="-228600" algn="ctr" eaLnBrk="0" fontAlgn="base" hangingPunct="0">
              <a:spcBef>
                <a:spcPct val="0"/>
              </a:spcBef>
              <a:spcAft>
                <a:spcPct val="0"/>
              </a:spcAft>
              <a:defRPr sz="1600">
                <a:solidFill>
                  <a:schemeClr val="accent2"/>
                </a:solidFill>
                <a:latin typeface="AZGCaspariT" charset="0"/>
                <a:ea typeface="ＭＳ Ｐゴシック" charset="-128"/>
              </a:defRPr>
            </a:lvl6pPr>
            <a:lvl7pPr marL="2971800" indent="-228600" algn="ctr" eaLnBrk="0" fontAlgn="base" hangingPunct="0">
              <a:spcBef>
                <a:spcPct val="0"/>
              </a:spcBef>
              <a:spcAft>
                <a:spcPct val="0"/>
              </a:spcAft>
              <a:defRPr sz="1600">
                <a:solidFill>
                  <a:schemeClr val="accent2"/>
                </a:solidFill>
                <a:latin typeface="AZGCaspariT" charset="0"/>
                <a:ea typeface="ＭＳ Ｐゴシック" charset="-128"/>
              </a:defRPr>
            </a:lvl7pPr>
            <a:lvl8pPr marL="3429000" indent="-228600" algn="ctr" eaLnBrk="0" fontAlgn="base" hangingPunct="0">
              <a:spcBef>
                <a:spcPct val="0"/>
              </a:spcBef>
              <a:spcAft>
                <a:spcPct val="0"/>
              </a:spcAft>
              <a:defRPr sz="1600">
                <a:solidFill>
                  <a:schemeClr val="accent2"/>
                </a:solidFill>
                <a:latin typeface="AZGCaspariT" charset="0"/>
                <a:ea typeface="ＭＳ Ｐゴシック" charset="-128"/>
              </a:defRPr>
            </a:lvl8pPr>
            <a:lvl9pPr marL="3886200" indent="-228600" algn="ctr" eaLnBrk="0" fontAlgn="base" hangingPunct="0">
              <a:spcBef>
                <a:spcPct val="0"/>
              </a:spcBef>
              <a:spcAft>
                <a:spcPct val="0"/>
              </a:spcAft>
              <a:defRPr sz="1600">
                <a:solidFill>
                  <a:schemeClr val="accent2"/>
                </a:solidFill>
                <a:latin typeface="AZGCaspariT" charset="0"/>
                <a:ea typeface="ＭＳ Ｐゴシック" charset="-128"/>
              </a:defRPr>
            </a:lvl9pPr>
          </a:lstStyle>
          <a:p>
            <a:pPr eaLnBrk="1" hangingPunct="1"/>
            <a:r>
              <a:rPr lang="en-US" altLang="en-US" sz="1693"/>
              <a:t>OAE</a:t>
            </a:r>
          </a:p>
        </p:txBody>
      </p:sp>
      <p:cxnSp>
        <p:nvCxnSpPr>
          <p:cNvPr id="17" name="Straight Arrow Connector 16"/>
          <p:cNvCxnSpPr>
            <a:cxnSpLocks noChangeShapeType="1"/>
          </p:cNvCxnSpPr>
          <p:nvPr/>
        </p:nvCxnSpPr>
        <p:spPr bwMode="auto">
          <a:xfrm>
            <a:off x="1980669" y="5181195"/>
            <a:ext cx="0" cy="991174"/>
          </a:xfrm>
          <a:prstGeom prst="straightConnector1">
            <a:avLst/>
          </a:prstGeom>
          <a:noFill/>
          <a:ln w="28575">
            <a:solidFill>
              <a:schemeClr val="accent2"/>
            </a:solidFill>
            <a:round/>
            <a:headEnd type="arrow" w="med" len="med"/>
            <a:tailEnd type="arrow" w="med" len="med"/>
          </a:ln>
          <a:extLst>
            <a:ext uri="{909E8E84-426E-40DD-AFC4-6F175D3DCCD1}">
              <a14:hiddenFill xmlns:a14="http://schemas.microsoft.com/office/drawing/2010/main">
                <a:noFill/>
              </a14:hiddenFill>
            </a:ext>
          </a:extLst>
        </p:spPr>
      </p:cxnSp>
      <p:cxnSp>
        <p:nvCxnSpPr>
          <p:cNvPr id="21" name="Straight Arrow Connector 20"/>
          <p:cNvCxnSpPr>
            <a:cxnSpLocks noChangeShapeType="1"/>
          </p:cNvCxnSpPr>
          <p:nvPr/>
        </p:nvCxnSpPr>
        <p:spPr bwMode="auto">
          <a:xfrm>
            <a:off x="2514895" y="4571372"/>
            <a:ext cx="0" cy="1600997"/>
          </a:xfrm>
          <a:prstGeom prst="straightConnector1">
            <a:avLst/>
          </a:prstGeom>
          <a:noFill/>
          <a:ln w="28575">
            <a:solidFill>
              <a:schemeClr val="accent2"/>
            </a:solidFill>
            <a:round/>
            <a:headEnd type="arrow" w="med" len="med"/>
            <a:tailEnd type="arrow" w="med" len="med"/>
          </a:ln>
          <a:extLst>
            <a:ext uri="{909E8E84-426E-40DD-AFC4-6F175D3DCCD1}">
              <a14:hiddenFill xmlns:a14="http://schemas.microsoft.com/office/drawing/2010/main">
                <a:noFill/>
              </a14:hiddenFill>
            </a:ext>
          </a:extLst>
        </p:spPr>
      </p:cxnSp>
      <p:cxnSp>
        <p:nvCxnSpPr>
          <p:cNvPr id="23" name="Straight Arrow Connector 22"/>
          <p:cNvCxnSpPr>
            <a:cxnSpLocks noChangeShapeType="1"/>
          </p:cNvCxnSpPr>
          <p:nvPr/>
        </p:nvCxnSpPr>
        <p:spPr bwMode="auto">
          <a:xfrm>
            <a:off x="3047440" y="3047651"/>
            <a:ext cx="0" cy="3124718"/>
          </a:xfrm>
          <a:prstGeom prst="straightConnector1">
            <a:avLst/>
          </a:prstGeom>
          <a:noFill/>
          <a:ln w="28575">
            <a:solidFill>
              <a:schemeClr val="accent2"/>
            </a:solidFill>
            <a:round/>
            <a:headEnd type="arrow" w="med" len="med"/>
            <a:tailEnd type="arrow" w="med" len="med"/>
          </a:ln>
          <a:extLst>
            <a:ext uri="{909E8E84-426E-40DD-AFC4-6F175D3DCCD1}">
              <a14:hiddenFill xmlns:a14="http://schemas.microsoft.com/office/drawing/2010/main">
                <a:noFill/>
              </a14:hiddenFill>
            </a:ext>
          </a:extLst>
        </p:spPr>
      </p:cxnSp>
      <p:sp>
        <p:nvSpPr>
          <p:cNvPr id="5128" name="TextBox 24"/>
          <p:cNvSpPr txBox="1">
            <a:spLocks noChangeArrowheads="1"/>
          </p:cNvSpPr>
          <p:nvPr/>
        </p:nvSpPr>
        <p:spPr bwMode="auto">
          <a:xfrm rot="-5400000">
            <a:off x="1817712" y="4891371"/>
            <a:ext cx="2057947" cy="352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accent2"/>
                </a:solidFill>
                <a:latin typeface="AZGCaspariT" charset="0"/>
                <a:ea typeface="ＭＳ Ｐゴシック" charset="-128"/>
              </a:defRPr>
            </a:lvl1pPr>
            <a:lvl2pPr marL="742950" indent="-285750" eaLnBrk="0" hangingPunct="0">
              <a:defRPr sz="1600">
                <a:solidFill>
                  <a:schemeClr val="accent2"/>
                </a:solidFill>
                <a:latin typeface="AZGCaspariT" charset="0"/>
                <a:ea typeface="ＭＳ Ｐゴシック" charset="-128"/>
              </a:defRPr>
            </a:lvl2pPr>
            <a:lvl3pPr marL="1143000" indent="-228600" eaLnBrk="0" hangingPunct="0">
              <a:defRPr sz="1600">
                <a:solidFill>
                  <a:schemeClr val="accent2"/>
                </a:solidFill>
                <a:latin typeface="AZGCaspariT" charset="0"/>
                <a:ea typeface="ＭＳ Ｐゴシック" charset="-128"/>
              </a:defRPr>
            </a:lvl3pPr>
            <a:lvl4pPr marL="1600200" indent="-228600" eaLnBrk="0" hangingPunct="0">
              <a:defRPr sz="1600">
                <a:solidFill>
                  <a:schemeClr val="accent2"/>
                </a:solidFill>
                <a:latin typeface="AZGCaspariT" charset="0"/>
                <a:ea typeface="ＭＳ Ｐゴシック" charset="-128"/>
              </a:defRPr>
            </a:lvl4pPr>
            <a:lvl5pPr marL="2057400" indent="-228600" eaLnBrk="0" hangingPunct="0">
              <a:defRPr sz="1600">
                <a:solidFill>
                  <a:schemeClr val="accent2"/>
                </a:solidFill>
                <a:latin typeface="AZGCaspariT" charset="0"/>
                <a:ea typeface="ＭＳ Ｐゴシック" charset="-128"/>
              </a:defRPr>
            </a:lvl5pPr>
            <a:lvl6pPr marL="2514600" indent="-228600" algn="ctr" eaLnBrk="0" fontAlgn="base" hangingPunct="0">
              <a:spcBef>
                <a:spcPct val="0"/>
              </a:spcBef>
              <a:spcAft>
                <a:spcPct val="0"/>
              </a:spcAft>
              <a:defRPr sz="1600">
                <a:solidFill>
                  <a:schemeClr val="accent2"/>
                </a:solidFill>
                <a:latin typeface="AZGCaspariT" charset="0"/>
                <a:ea typeface="ＭＳ Ｐゴシック" charset="-128"/>
              </a:defRPr>
            </a:lvl6pPr>
            <a:lvl7pPr marL="2971800" indent="-228600" algn="ctr" eaLnBrk="0" fontAlgn="base" hangingPunct="0">
              <a:spcBef>
                <a:spcPct val="0"/>
              </a:spcBef>
              <a:spcAft>
                <a:spcPct val="0"/>
              </a:spcAft>
              <a:defRPr sz="1600">
                <a:solidFill>
                  <a:schemeClr val="accent2"/>
                </a:solidFill>
                <a:latin typeface="AZGCaspariT" charset="0"/>
                <a:ea typeface="ＭＳ Ｐゴシック" charset="-128"/>
              </a:defRPr>
            </a:lvl7pPr>
            <a:lvl8pPr marL="3429000" indent="-228600" algn="ctr" eaLnBrk="0" fontAlgn="base" hangingPunct="0">
              <a:spcBef>
                <a:spcPct val="0"/>
              </a:spcBef>
              <a:spcAft>
                <a:spcPct val="0"/>
              </a:spcAft>
              <a:defRPr sz="1600">
                <a:solidFill>
                  <a:schemeClr val="accent2"/>
                </a:solidFill>
                <a:latin typeface="AZGCaspariT" charset="0"/>
                <a:ea typeface="ＭＳ Ｐゴシック" charset="-128"/>
              </a:defRPr>
            </a:lvl8pPr>
            <a:lvl9pPr marL="3886200" indent="-228600" algn="ctr" eaLnBrk="0" fontAlgn="base" hangingPunct="0">
              <a:spcBef>
                <a:spcPct val="0"/>
              </a:spcBef>
              <a:spcAft>
                <a:spcPct val="0"/>
              </a:spcAft>
              <a:defRPr sz="1600">
                <a:solidFill>
                  <a:schemeClr val="accent2"/>
                </a:solidFill>
                <a:latin typeface="AZGCaspariT" charset="0"/>
                <a:ea typeface="ＭＳ Ｐゴシック" charset="-128"/>
              </a:defRPr>
            </a:lvl9pPr>
          </a:lstStyle>
          <a:p>
            <a:pPr eaLnBrk="1" hangingPunct="1"/>
            <a:r>
              <a:rPr lang="en-US" altLang="en-US" sz="1693"/>
              <a:t>Brainstem / BERA</a:t>
            </a:r>
          </a:p>
        </p:txBody>
      </p:sp>
      <p:cxnSp>
        <p:nvCxnSpPr>
          <p:cNvPr id="26" name="Straight Arrow Connector 25"/>
          <p:cNvCxnSpPr>
            <a:cxnSpLocks noChangeShapeType="1"/>
          </p:cNvCxnSpPr>
          <p:nvPr/>
        </p:nvCxnSpPr>
        <p:spPr bwMode="auto">
          <a:xfrm>
            <a:off x="3581666" y="2133754"/>
            <a:ext cx="0" cy="4114213"/>
          </a:xfrm>
          <a:prstGeom prst="straightConnector1">
            <a:avLst/>
          </a:prstGeom>
          <a:noFill/>
          <a:ln w="28575">
            <a:solidFill>
              <a:schemeClr val="accent2"/>
            </a:solidFill>
            <a:round/>
            <a:headEnd type="arrow" w="med" len="med"/>
            <a:tailEnd type="arrow" w="med" len="med"/>
          </a:ln>
          <a:extLst>
            <a:ext uri="{909E8E84-426E-40DD-AFC4-6F175D3DCCD1}">
              <a14:hiddenFill xmlns:a14="http://schemas.microsoft.com/office/drawing/2010/main">
                <a:noFill/>
              </a14:hiddenFill>
            </a:ext>
          </a:extLst>
        </p:spPr>
      </p:cxnSp>
      <p:sp>
        <p:nvSpPr>
          <p:cNvPr id="5130" name="TextBox 27"/>
          <p:cNvSpPr txBox="1">
            <a:spLocks noChangeArrowheads="1"/>
          </p:cNvSpPr>
          <p:nvPr/>
        </p:nvSpPr>
        <p:spPr bwMode="auto">
          <a:xfrm rot="-5400000">
            <a:off x="2731609" y="5423917"/>
            <a:ext cx="1295247" cy="352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accent2"/>
                </a:solidFill>
                <a:latin typeface="AZGCaspariT" charset="0"/>
                <a:ea typeface="ＭＳ Ｐゴシック" charset="-128"/>
              </a:defRPr>
            </a:lvl1pPr>
            <a:lvl2pPr marL="742950" indent="-285750" eaLnBrk="0" hangingPunct="0">
              <a:defRPr sz="1600">
                <a:solidFill>
                  <a:schemeClr val="accent2"/>
                </a:solidFill>
                <a:latin typeface="AZGCaspariT" charset="0"/>
                <a:ea typeface="ＭＳ Ｐゴシック" charset="-128"/>
              </a:defRPr>
            </a:lvl2pPr>
            <a:lvl3pPr marL="1143000" indent="-228600" eaLnBrk="0" hangingPunct="0">
              <a:defRPr sz="1600">
                <a:solidFill>
                  <a:schemeClr val="accent2"/>
                </a:solidFill>
                <a:latin typeface="AZGCaspariT" charset="0"/>
                <a:ea typeface="ＭＳ Ｐゴシック" charset="-128"/>
              </a:defRPr>
            </a:lvl3pPr>
            <a:lvl4pPr marL="1600200" indent="-228600" eaLnBrk="0" hangingPunct="0">
              <a:defRPr sz="1600">
                <a:solidFill>
                  <a:schemeClr val="accent2"/>
                </a:solidFill>
                <a:latin typeface="AZGCaspariT" charset="0"/>
                <a:ea typeface="ＭＳ Ｐゴシック" charset="-128"/>
              </a:defRPr>
            </a:lvl4pPr>
            <a:lvl5pPr marL="2057400" indent="-228600" eaLnBrk="0" hangingPunct="0">
              <a:defRPr sz="1600">
                <a:solidFill>
                  <a:schemeClr val="accent2"/>
                </a:solidFill>
                <a:latin typeface="AZGCaspariT" charset="0"/>
                <a:ea typeface="ＭＳ Ｐゴシック" charset="-128"/>
              </a:defRPr>
            </a:lvl5pPr>
            <a:lvl6pPr marL="2514600" indent="-228600" algn="ctr" eaLnBrk="0" fontAlgn="base" hangingPunct="0">
              <a:spcBef>
                <a:spcPct val="0"/>
              </a:spcBef>
              <a:spcAft>
                <a:spcPct val="0"/>
              </a:spcAft>
              <a:defRPr sz="1600">
                <a:solidFill>
                  <a:schemeClr val="accent2"/>
                </a:solidFill>
                <a:latin typeface="AZGCaspariT" charset="0"/>
                <a:ea typeface="ＭＳ Ｐゴシック" charset="-128"/>
              </a:defRPr>
            </a:lvl6pPr>
            <a:lvl7pPr marL="2971800" indent="-228600" algn="ctr" eaLnBrk="0" fontAlgn="base" hangingPunct="0">
              <a:spcBef>
                <a:spcPct val="0"/>
              </a:spcBef>
              <a:spcAft>
                <a:spcPct val="0"/>
              </a:spcAft>
              <a:defRPr sz="1600">
                <a:solidFill>
                  <a:schemeClr val="accent2"/>
                </a:solidFill>
                <a:latin typeface="AZGCaspariT" charset="0"/>
                <a:ea typeface="ＭＳ Ｐゴシック" charset="-128"/>
              </a:defRPr>
            </a:lvl7pPr>
            <a:lvl8pPr marL="3429000" indent="-228600" algn="ctr" eaLnBrk="0" fontAlgn="base" hangingPunct="0">
              <a:spcBef>
                <a:spcPct val="0"/>
              </a:spcBef>
              <a:spcAft>
                <a:spcPct val="0"/>
              </a:spcAft>
              <a:defRPr sz="1600">
                <a:solidFill>
                  <a:schemeClr val="accent2"/>
                </a:solidFill>
                <a:latin typeface="AZGCaspariT" charset="0"/>
                <a:ea typeface="ＭＳ Ｐゴシック" charset="-128"/>
              </a:defRPr>
            </a:lvl8pPr>
            <a:lvl9pPr marL="3886200" indent="-228600" algn="ctr" eaLnBrk="0" fontAlgn="base" hangingPunct="0">
              <a:spcBef>
                <a:spcPct val="0"/>
              </a:spcBef>
              <a:spcAft>
                <a:spcPct val="0"/>
              </a:spcAft>
              <a:defRPr sz="1600">
                <a:solidFill>
                  <a:schemeClr val="accent2"/>
                </a:solidFill>
                <a:latin typeface="AZGCaspariT" charset="0"/>
                <a:ea typeface="ＭＳ Ｐゴシック" charset="-128"/>
              </a:defRPr>
            </a:lvl9pPr>
          </a:lstStyle>
          <a:p>
            <a:pPr eaLnBrk="1" hangingPunct="1"/>
            <a:r>
              <a:rPr lang="en-US" altLang="en-US" sz="1693"/>
              <a:t>ASSR</a:t>
            </a:r>
          </a:p>
        </p:txBody>
      </p:sp>
      <p:cxnSp>
        <p:nvCxnSpPr>
          <p:cNvPr id="29" name="Straight Arrow Connector 28"/>
          <p:cNvCxnSpPr>
            <a:cxnSpLocks noChangeShapeType="1"/>
          </p:cNvCxnSpPr>
          <p:nvPr/>
        </p:nvCxnSpPr>
        <p:spPr bwMode="auto">
          <a:xfrm>
            <a:off x="4191491" y="989706"/>
            <a:ext cx="0" cy="5182663"/>
          </a:xfrm>
          <a:prstGeom prst="straightConnector1">
            <a:avLst/>
          </a:prstGeom>
          <a:noFill/>
          <a:ln w="28575">
            <a:solidFill>
              <a:srgbClr val="FF0000"/>
            </a:solidFill>
            <a:round/>
            <a:headEnd type="arrow" w="med" len="med"/>
            <a:tailEnd type="arrow" w="med" len="med"/>
          </a:ln>
          <a:extLst>
            <a:ext uri="{909E8E84-426E-40DD-AFC4-6F175D3DCCD1}">
              <a14:hiddenFill xmlns:a14="http://schemas.microsoft.com/office/drawing/2010/main">
                <a:noFill/>
              </a14:hiddenFill>
            </a:ext>
          </a:extLst>
        </p:spPr>
      </p:cxnSp>
      <p:sp>
        <p:nvSpPr>
          <p:cNvPr id="5132" name="TextBox 30"/>
          <p:cNvSpPr txBox="1">
            <a:spLocks noChangeArrowheads="1"/>
          </p:cNvSpPr>
          <p:nvPr/>
        </p:nvSpPr>
        <p:spPr bwMode="auto">
          <a:xfrm rot="-5400000">
            <a:off x="3341432" y="5195443"/>
            <a:ext cx="1295247" cy="352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accent2"/>
                </a:solidFill>
                <a:latin typeface="AZGCaspariT" charset="0"/>
                <a:ea typeface="ＭＳ Ｐゴシック" charset="-128"/>
              </a:defRPr>
            </a:lvl1pPr>
            <a:lvl2pPr marL="742950" indent="-285750" eaLnBrk="0" hangingPunct="0">
              <a:defRPr sz="1600">
                <a:solidFill>
                  <a:schemeClr val="accent2"/>
                </a:solidFill>
                <a:latin typeface="AZGCaspariT" charset="0"/>
                <a:ea typeface="ＭＳ Ｐゴシック" charset="-128"/>
              </a:defRPr>
            </a:lvl2pPr>
            <a:lvl3pPr marL="1143000" indent="-228600" eaLnBrk="0" hangingPunct="0">
              <a:defRPr sz="1600">
                <a:solidFill>
                  <a:schemeClr val="accent2"/>
                </a:solidFill>
                <a:latin typeface="AZGCaspariT" charset="0"/>
                <a:ea typeface="ＭＳ Ｐゴシック" charset="-128"/>
              </a:defRPr>
            </a:lvl3pPr>
            <a:lvl4pPr marL="1600200" indent="-228600" eaLnBrk="0" hangingPunct="0">
              <a:defRPr sz="1600">
                <a:solidFill>
                  <a:schemeClr val="accent2"/>
                </a:solidFill>
                <a:latin typeface="AZGCaspariT" charset="0"/>
                <a:ea typeface="ＭＳ Ｐゴシック" charset="-128"/>
              </a:defRPr>
            </a:lvl4pPr>
            <a:lvl5pPr marL="2057400" indent="-228600" eaLnBrk="0" hangingPunct="0">
              <a:defRPr sz="1600">
                <a:solidFill>
                  <a:schemeClr val="accent2"/>
                </a:solidFill>
                <a:latin typeface="AZGCaspariT" charset="0"/>
                <a:ea typeface="ＭＳ Ｐゴシック" charset="-128"/>
              </a:defRPr>
            </a:lvl5pPr>
            <a:lvl6pPr marL="2514600" indent="-228600" algn="ctr" eaLnBrk="0" fontAlgn="base" hangingPunct="0">
              <a:spcBef>
                <a:spcPct val="0"/>
              </a:spcBef>
              <a:spcAft>
                <a:spcPct val="0"/>
              </a:spcAft>
              <a:defRPr sz="1600">
                <a:solidFill>
                  <a:schemeClr val="accent2"/>
                </a:solidFill>
                <a:latin typeface="AZGCaspariT" charset="0"/>
                <a:ea typeface="ＭＳ Ｐゴシック" charset="-128"/>
              </a:defRPr>
            </a:lvl6pPr>
            <a:lvl7pPr marL="2971800" indent="-228600" algn="ctr" eaLnBrk="0" fontAlgn="base" hangingPunct="0">
              <a:spcBef>
                <a:spcPct val="0"/>
              </a:spcBef>
              <a:spcAft>
                <a:spcPct val="0"/>
              </a:spcAft>
              <a:defRPr sz="1600">
                <a:solidFill>
                  <a:schemeClr val="accent2"/>
                </a:solidFill>
                <a:latin typeface="AZGCaspariT" charset="0"/>
                <a:ea typeface="ＭＳ Ｐゴシック" charset="-128"/>
              </a:defRPr>
            </a:lvl7pPr>
            <a:lvl8pPr marL="3429000" indent="-228600" algn="ctr" eaLnBrk="0" fontAlgn="base" hangingPunct="0">
              <a:spcBef>
                <a:spcPct val="0"/>
              </a:spcBef>
              <a:spcAft>
                <a:spcPct val="0"/>
              </a:spcAft>
              <a:defRPr sz="1600">
                <a:solidFill>
                  <a:schemeClr val="accent2"/>
                </a:solidFill>
                <a:latin typeface="AZGCaspariT" charset="0"/>
                <a:ea typeface="ＭＳ Ｐゴシック" charset="-128"/>
              </a:defRPr>
            </a:lvl8pPr>
            <a:lvl9pPr marL="3886200" indent="-228600" algn="ctr" eaLnBrk="0" fontAlgn="base" hangingPunct="0">
              <a:spcBef>
                <a:spcPct val="0"/>
              </a:spcBef>
              <a:spcAft>
                <a:spcPct val="0"/>
              </a:spcAft>
              <a:defRPr sz="1600">
                <a:solidFill>
                  <a:schemeClr val="accent2"/>
                </a:solidFill>
                <a:latin typeface="AZGCaspariT" charset="0"/>
                <a:ea typeface="ＭＳ Ｐゴシック" charset="-128"/>
              </a:defRPr>
            </a:lvl9pPr>
          </a:lstStyle>
          <a:p>
            <a:pPr eaLnBrk="1" hangingPunct="1"/>
            <a:r>
              <a:rPr lang="en-US" altLang="en-US" sz="1693">
                <a:solidFill>
                  <a:srgbClr val="FF0000"/>
                </a:solidFill>
              </a:rPr>
              <a:t>Audiogram</a:t>
            </a:r>
          </a:p>
        </p:txBody>
      </p:sp>
    </p:spTree>
    <p:extLst>
      <p:ext uri="{BB962C8B-B14F-4D97-AF65-F5344CB8AC3E}">
        <p14:creationId xmlns:p14="http://schemas.microsoft.com/office/powerpoint/2010/main" val="128919869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2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2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13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1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p:bldP spid="5124" grpId="0"/>
      <p:bldP spid="5128" grpId="0"/>
      <p:bldP spid="5130" grpId="0"/>
      <p:bldP spid="513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Recap active mechanisms in cochlea</a:t>
            </a:r>
            <a:endParaRPr lang="en-US" dirty="0"/>
          </a:p>
        </p:txBody>
      </p:sp>
      <p:sp>
        <p:nvSpPr>
          <p:cNvPr id="5" name="Content Placeholder 4"/>
          <p:cNvSpPr>
            <a:spLocks noGrp="1"/>
          </p:cNvSpPr>
          <p:nvPr>
            <p:ph sz="half" idx="1"/>
          </p:nvPr>
        </p:nvSpPr>
        <p:spPr/>
        <p:txBody>
          <a:bodyPr/>
          <a:lstStyle/>
          <a:p>
            <a:endParaRPr lang="en-US" altLang="en-US" sz="1400" dirty="0">
              <a:solidFill>
                <a:schemeClr val="tx1"/>
              </a:solidFill>
            </a:endParaRPr>
          </a:p>
          <a:p>
            <a:r>
              <a:rPr lang="en-US" altLang="en-US" sz="1400" dirty="0">
                <a:solidFill>
                  <a:schemeClr val="tx1"/>
                </a:solidFill>
              </a:rPr>
              <a:t>De </a:t>
            </a:r>
            <a:r>
              <a:rPr lang="en-US" altLang="en-US" sz="1400" dirty="0" err="1">
                <a:solidFill>
                  <a:schemeClr val="tx1"/>
                </a:solidFill>
              </a:rPr>
              <a:t>buitenste</a:t>
            </a:r>
            <a:r>
              <a:rPr lang="en-US" altLang="en-US" sz="1400" dirty="0">
                <a:solidFill>
                  <a:schemeClr val="tx1"/>
                </a:solidFill>
              </a:rPr>
              <a:t> </a:t>
            </a:r>
            <a:r>
              <a:rPr lang="en-US" altLang="en-US" sz="1400" dirty="0" err="1">
                <a:solidFill>
                  <a:schemeClr val="tx1"/>
                </a:solidFill>
              </a:rPr>
              <a:t>haarcellen</a:t>
            </a:r>
            <a:r>
              <a:rPr lang="en-US" altLang="en-US" sz="1400" dirty="0">
                <a:solidFill>
                  <a:schemeClr val="tx1"/>
                </a:solidFill>
              </a:rPr>
              <a:t> (OHC) </a:t>
            </a:r>
            <a:r>
              <a:rPr lang="en-US" altLang="en-US" sz="1400" dirty="0" err="1">
                <a:solidFill>
                  <a:schemeClr val="tx1"/>
                </a:solidFill>
              </a:rPr>
              <a:t>zijn</a:t>
            </a:r>
            <a:r>
              <a:rPr lang="en-US" altLang="en-US" sz="1400" dirty="0">
                <a:solidFill>
                  <a:schemeClr val="tx1"/>
                </a:solidFill>
              </a:rPr>
              <a:t> in </a:t>
            </a:r>
            <a:r>
              <a:rPr lang="en-US" altLang="en-US" sz="1400" dirty="0" err="1">
                <a:solidFill>
                  <a:schemeClr val="tx1"/>
                </a:solidFill>
              </a:rPr>
              <a:t>staat</a:t>
            </a:r>
            <a:r>
              <a:rPr lang="en-US" altLang="en-US" sz="1400" dirty="0">
                <a:solidFill>
                  <a:schemeClr val="tx1"/>
                </a:solidFill>
              </a:rPr>
              <a:t> </a:t>
            </a:r>
            <a:r>
              <a:rPr lang="en-US" altLang="en-US" sz="1400" dirty="0" err="1">
                <a:solidFill>
                  <a:schemeClr val="tx1"/>
                </a:solidFill>
              </a:rPr>
              <a:t>geluid</a:t>
            </a:r>
            <a:r>
              <a:rPr lang="en-US" altLang="en-US" sz="1400" dirty="0">
                <a:solidFill>
                  <a:schemeClr val="tx1"/>
                </a:solidFill>
              </a:rPr>
              <a:t> </a:t>
            </a:r>
            <a:r>
              <a:rPr lang="en-US" altLang="en-US" sz="1400" dirty="0" err="1">
                <a:solidFill>
                  <a:schemeClr val="tx1"/>
                </a:solidFill>
              </a:rPr>
              <a:t>te</a:t>
            </a:r>
            <a:r>
              <a:rPr lang="en-US" altLang="en-US" sz="1400" dirty="0">
                <a:solidFill>
                  <a:schemeClr val="tx1"/>
                </a:solidFill>
              </a:rPr>
              <a:t> </a:t>
            </a:r>
            <a:r>
              <a:rPr lang="en-US" altLang="en-US" sz="1400" dirty="0" err="1">
                <a:solidFill>
                  <a:schemeClr val="tx1"/>
                </a:solidFill>
              </a:rPr>
              <a:t>genereren</a:t>
            </a:r>
            <a:r>
              <a:rPr lang="en-US" altLang="en-US" sz="1400" dirty="0">
                <a:solidFill>
                  <a:schemeClr val="tx1"/>
                </a:solidFill>
              </a:rPr>
              <a:t>, </a:t>
            </a:r>
            <a:r>
              <a:rPr lang="en-US" altLang="en-US" sz="1400" dirty="0" err="1">
                <a:solidFill>
                  <a:schemeClr val="tx1"/>
                </a:solidFill>
              </a:rPr>
              <a:t>meetbaar</a:t>
            </a:r>
            <a:r>
              <a:rPr lang="en-US" altLang="en-US" sz="1400" dirty="0">
                <a:solidFill>
                  <a:schemeClr val="tx1"/>
                </a:solidFill>
              </a:rPr>
              <a:t> </a:t>
            </a:r>
            <a:r>
              <a:rPr lang="en-US" altLang="en-US" sz="1400" dirty="0" err="1">
                <a:solidFill>
                  <a:schemeClr val="tx1"/>
                </a:solidFill>
              </a:rPr>
              <a:t>als</a:t>
            </a:r>
            <a:r>
              <a:rPr lang="en-US" altLang="en-US" sz="1400" dirty="0">
                <a:solidFill>
                  <a:schemeClr val="tx1"/>
                </a:solidFill>
              </a:rPr>
              <a:t> OAEs</a:t>
            </a:r>
          </a:p>
          <a:p>
            <a:r>
              <a:rPr lang="en-US" altLang="en-US" sz="1400" dirty="0">
                <a:solidFill>
                  <a:schemeClr val="tx1"/>
                </a:solidFill>
              </a:rPr>
              <a:t>- Wat </a:t>
            </a:r>
            <a:r>
              <a:rPr lang="en-US" altLang="en-US" sz="1400" dirty="0" err="1">
                <a:solidFill>
                  <a:schemeClr val="tx1"/>
                </a:solidFill>
              </a:rPr>
              <a:t>als</a:t>
            </a:r>
            <a:r>
              <a:rPr lang="en-US" altLang="en-US" sz="1400" dirty="0">
                <a:solidFill>
                  <a:schemeClr val="tx1"/>
                </a:solidFill>
              </a:rPr>
              <a:t> OHC </a:t>
            </a:r>
            <a:r>
              <a:rPr lang="en-US" altLang="en-US" sz="1400" dirty="0" err="1">
                <a:solidFill>
                  <a:schemeClr val="tx1"/>
                </a:solidFill>
              </a:rPr>
              <a:t>verlies</a:t>
            </a:r>
            <a:r>
              <a:rPr lang="en-US" altLang="en-US" sz="1400" dirty="0">
                <a:solidFill>
                  <a:schemeClr val="tx1"/>
                </a:solidFill>
              </a:rPr>
              <a:t> </a:t>
            </a:r>
            <a:r>
              <a:rPr lang="en-US" altLang="en-US" sz="1400" dirty="0" err="1">
                <a:solidFill>
                  <a:schemeClr val="tx1"/>
                </a:solidFill>
              </a:rPr>
              <a:t>optreedt</a:t>
            </a:r>
            <a:r>
              <a:rPr lang="en-US" altLang="en-US" sz="1400" dirty="0">
                <a:solidFill>
                  <a:schemeClr val="tx1"/>
                </a:solidFill>
              </a:rPr>
              <a:t>?</a:t>
            </a:r>
          </a:p>
          <a:p>
            <a:r>
              <a:rPr lang="en-US" altLang="en-US" sz="1400" dirty="0">
                <a:solidFill>
                  <a:schemeClr val="tx1"/>
                </a:solidFill>
              </a:rPr>
              <a:t>- </a:t>
            </a:r>
            <a:r>
              <a:rPr lang="en-US" altLang="en-US" sz="1400" dirty="0" err="1">
                <a:solidFill>
                  <a:schemeClr val="tx1"/>
                </a:solidFill>
              </a:rPr>
              <a:t>En</a:t>
            </a:r>
            <a:r>
              <a:rPr lang="en-US" altLang="en-US" sz="1400" dirty="0">
                <a:solidFill>
                  <a:schemeClr val="tx1"/>
                </a:solidFill>
              </a:rPr>
              <a:t> de </a:t>
            </a:r>
            <a:r>
              <a:rPr lang="en-US" altLang="en-US" sz="1400" dirty="0" err="1">
                <a:solidFill>
                  <a:schemeClr val="tx1"/>
                </a:solidFill>
              </a:rPr>
              <a:t>binnenste</a:t>
            </a:r>
            <a:r>
              <a:rPr lang="en-US" altLang="en-US" sz="1400" dirty="0">
                <a:solidFill>
                  <a:schemeClr val="tx1"/>
                </a:solidFill>
              </a:rPr>
              <a:t> </a:t>
            </a:r>
            <a:r>
              <a:rPr lang="en-US" altLang="en-US" sz="1400" dirty="0" err="1">
                <a:solidFill>
                  <a:schemeClr val="tx1"/>
                </a:solidFill>
              </a:rPr>
              <a:t>haarcellen</a:t>
            </a:r>
            <a:r>
              <a:rPr lang="en-US" altLang="en-US" sz="1400" dirty="0">
                <a:solidFill>
                  <a:schemeClr val="tx1"/>
                </a:solidFill>
              </a:rPr>
              <a:t> (IHCs) </a:t>
            </a:r>
            <a:r>
              <a:rPr lang="en-US" altLang="en-US" sz="1400" dirty="0" err="1">
                <a:solidFill>
                  <a:schemeClr val="tx1"/>
                </a:solidFill>
              </a:rPr>
              <a:t>dan</a:t>
            </a:r>
            <a:r>
              <a:rPr lang="en-US" altLang="en-US" sz="1400" dirty="0">
                <a:solidFill>
                  <a:schemeClr val="tx1"/>
                </a:solidFill>
              </a:rPr>
              <a:t>?</a:t>
            </a:r>
          </a:p>
          <a:p>
            <a:endParaRPr lang="en-US" altLang="en-US" sz="1400" dirty="0"/>
          </a:p>
          <a:p>
            <a:r>
              <a:rPr lang="en-US" altLang="en-US" sz="1400" dirty="0">
                <a:solidFill>
                  <a:schemeClr val="tx1"/>
                </a:solidFill>
              </a:rPr>
              <a:t>OHC </a:t>
            </a:r>
            <a:r>
              <a:rPr lang="en-US" altLang="en-US" sz="1400" dirty="0" err="1">
                <a:solidFill>
                  <a:schemeClr val="tx1"/>
                </a:solidFill>
              </a:rPr>
              <a:t>verlies</a:t>
            </a:r>
            <a:r>
              <a:rPr lang="en-US" altLang="en-US" sz="1400" dirty="0">
                <a:solidFill>
                  <a:schemeClr val="tx1"/>
                </a:solidFill>
              </a:rPr>
              <a:t>: </a:t>
            </a:r>
            <a:r>
              <a:rPr lang="en-US" altLang="en-US" sz="1400" dirty="0" err="1">
                <a:solidFill>
                  <a:schemeClr val="tx1"/>
                </a:solidFill>
              </a:rPr>
              <a:t>drempels</a:t>
            </a:r>
            <a:r>
              <a:rPr lang="en-US" altLang="en-US" sz="1400" dirty="0">
                <a:solidFill>
                  <a:schemeClr val="tx1"/>
                </a:solidFill>
              </a:rPr>
              <a:t> &gt; 50 dB</a:t>
            </a:r>
          </a:p>
          <a:p>
            <a:r>
              <a:rPr lang="en-US" altLang="en-US" sz="1400" dirty="0">
                <a:solidFill>
                  <a:schemeClr val="tx1"/>
                </a:solidFill>
              </a:rPr>
              <a:t>IHC </a:t>
            </a:r>
            <a:r>
              <a:rPr lang="en-US" altLang="en-US" sz="1400" dirty="0" err="1">
                <a:solidFill>
                  <a:schemeClr val="tx1"/>
                </a:solidFill>
              </a:rPr>
              <a:t>verlies</a:t>
            </a:r>
            <a:r>
              <a:rPr lang="en-US" altLang="en-US" sz="1400" dirty="0">
                <a:solidFill>
                  <a:schemeClr val="tx1"/>
                </a:solidFill>
              </a:rPr>
              <a:t>: </a:t>
            </a:r>
            <a:r>
              <a:rPr lang="en-US" altLang="en-US" sz="1400" dirty="0" err="1">
                <a:solidFill>
                  <a:schemeClr val="tx1"/>
                </a:solidFill>
              </a:rPr>
              <a:t>drempels</a:t>
            </a:r>
            <a:r>
              <a:rPr lang="en-US" altLang="en-US" sz="1400" dirty="0">
                <a:solidFill>
                  <a:schemeClr val="tx1"/>
                </a:solidFill>
              </a:rPr>
              <a:t> &gt; 120 dB</a:t>
            </a:r>
          </a:p>
          <a:p>
            <a:endParaRPr lang="en-US" altLang="en-US" sz="1400" dirty="0">
              <a:solidFill>
                <a:schemeClr val="tx1"/>
              </a:solidFill>
            </a:endParaRPr>
          </a:p>
          <a:p>
            <a:r>
              <a:rPr lang="en-US" altLang="en-US" sz="1400" dirty="0">
                <a:solidFill>
                  <a:srgbClr val="FF0000"/>
                </a:solidFill>
              </a:rPr>
              <a:t>Het </a:t>
            </a:r>
            <a:r>
              <a:rPr lang="en-US" altLang="en-US" sz="1400" dirty="0" err="1">
                <a:solidFill>
                  <a:srgbClr val="FF0000"/>
                </a:solidFill>
              </a:rPr>
              <a:t>ontbreken</a:t>
            </a:r>
            <a:r>
              <a:rPr lang="en-US" altLang="en-US" sz="1400" dirty="0">
                <a:solidFill>
                  <a:srgbClr val="FF0000"/>
                </a:solidFill>
              </a:rPr>
              <a:t> van OAEs (</a:t>
            </a:r>
            <a:r>
              <a:rPr lang="en-US" altLang="en-US" sz="1400" dirty="0" err="1">
                <a:solidFill>
                  <a:srgbClr val="FF0000"/>
                </a:solidFill>
              </a:rPr>
              <a:t>zoals</a:t>
            </a:r>
            <a:r>
              <a:rPr lang="en-US" altLang="en-US" sz="1400" dirty="0">
                <a:solidFill>
                  <a:srgbClr val="FF0000"/>
                </a:solidFill>
              </a:rPr>
              <a:t> in </a:t>
            </a:r>
            <a:r>
              <a:rPr lang="en-US" altLang="en-US" sz="1400" dirty="0" err="1">
                <a:solidFill>
                  <a:srgbClr val="FF0000"/>
                </a:solidFill>
              </a:rPr>
              <a:t>veel</a:t>
            </a:r>
            <a:r>
              <a:rPr lang="en-US" altLang="en-US" sz="1400" dirty="0">
                <a:solidFill>
                  <a:srgbClr val="FF0000"/>
                </a:solidFill>
              </a:rPr>
              <a:t> </a:t>
            </a:r>
            <a:r>
              <a:rPr lang="en-US" altLang="en-US" sz="1400" dirty="0" err="1">
                <a:solidFill>
                  <a:srgbClr val="FF0000"/>
                </a:solidFill>
              </a:rPr>
              <a:t>volwassenen</a:t>
            </a:r>
            <a:r>
              <a:rPr lang="en-US" altLang="en-US" sz="1400" dirty="0">
                <a:solidFill>
                  <a:srgbClr val="FF0000"/>
                </a:solidFill>
              </a:rPr>
              <a:t> met </a:t>
            </a:r>
            <a:r>
              <a:rPr lang="en-US" altLang="en-US" sz="1400" dirty="0" err="1">
                <a:solidFill>
                  <a:srgbClr val="FF0000"/>
                </a:solidFill>
              </a:rPr>
              <a:t>een</a:t>
            </a:r>
            <a:r>
              <a:rPr lang="en-US" altLang="en-US" sz="1400" dirty="0">
                <a:solidFill>
                  <a:srgbClr val="FF0000"/>
                </a:solidFill>
              </a:rPr>
              <a:t> </a:t>
            </a:r>
            <a:r>
              <a:rPr lang="en-US" altLang="en-US" sz="1400" dirty="0" err="1">
                <a:solidFill>
                  <a:srgbClr val="FF0000"/>
                </a:solidFill>
              </a:rPr>
              <a:t>goed</a:t>
            </a:r>
            <a:r>
              <a:rPr lang="en-US" altLang="en-US" sz="1400" dirty="0">
                <a:solidFill>
                  <a:srgbClr val="FF0000"/>
                </a:solidFill>
              </a:rPr>
              <a:t> </a:t>
            </a:r>
            <a:r>
              <a:rPr lang="en-US" altLang="en-US" sz="1400" dirty="0" err="1">
                <a:solidFill>
                  <a:srgbClr val="FF0000"/>
                </a:solidFill>
              </a:rPr>
              <a:t>gehoor</a:t>
            </a:r>
            <a:r>
              <a:rPr lang="en-US" altLang="en-US" sz="1400" dirty="0">
                <a:solidFill>
                  <a:srgbClr val="FF0000"/>
                </a:solidFill>
              </a:rPr>
              <a:t>) is </a:t>
            </a:r>
            <a:r>
              <a:rPr lang="en-US" altLang="en-US" sz="1400" dirty="0" err="1">
                <a:solidFill>
                  <a:srgbClr val="FF0000"/>
                </a:solidFill>
              </a:rPr>
              <a:t>geen</a:t>
            </a:r>
            <a:r>
              <a:rPr lang="en-US" altLang="en-US" sz="1400" dirty="0">
                <a:solidFill>
                  <a:srgbClr val="FF0000"/>
                </a:solidFill>
              </a:rPr>
              <a:t> ‘</a:t>
            </a:r>
            <a:r>
              <a:rPr lang="en-US" altLang="ja-JP" sz="1400" dirty="0" err="1">
                <a:solidFill>
                  <a:srgbClr val="FF0000"/>
                </a:solidFill>
              </a:rPr>
              <a:t>bewijs</a:t>
            </a:r>
            <a:r>
              <a:rPr lang="en-US" altLang="en-US" sz="1400" dirty="0">
                <a:solidFill>
                  <a:srgbClr val="FF0000"/>
                </a:solidFill>
              </a:rPr>
              <a:t>’</a:t>
            </a:r>
            <a:r>
              <a:rPr lang="en-US" altLang="ja-JP" sz="1400" dirty="0">
                <a:solidFill>
                  <a:srgbClr val="FF0000"/>
                </a:solidFill>
              </a:rPr>
              <a:t> </a:t>
            </a:r>
            <a:r>
              <a:rPr lang="en-US" altLang="ja-JP" sz="1400" dirty="0" err="1">
                <a:solidFill>
                  <a:srgbClr val="FF0000"/>
                </a:solidFill>
              </a:rPr>
              <a:t>voor</a:t>
            </a:r>
            <a:r>
              <a:rPr lang="en-US" altLang="ja-JP" sz="1400" dirty="0">
                <a:solidFill>
                  <a:srgbClr val="FF0000"/>
                </a:solidFill>
              </a:rPr>
              <a:t> </a:t>
            </a:r>
            <a:r>
              <a:rPr lang="en-US" altLang="ja-JP" sz="1400" dirty="0" err="1">
                <a:solidFill>
                  <a:srgbClr val="FF0000"/>
                </a:solidFill>
              </a:rPr>
              <a:t>gehoorverlies</a:t>
            </a:r>
            <a:r>
              <a:rPr lang="en-US" altLang="ja-JP" sz="1400" dirty="0">
                <a:solidFill>
                  <a:srgbClr val="FF0000"/>
                </a:solidFill>
              </a:rPr>
              <a:t>!</a:t>
            </a:r>
          </a:p>
          <a:p>
            <a:endParaRPr lang="en-US" altLang="en-US" sz="1400" dirty="0">
              <a:solidFill>
                <a:srgbClr val="FF0000"/>
              </a:solidFill>
            </a:endParaRPr>
          </a:p>
          <a:p>
            <a:r>
              <a:rPr lang="en-US" altLang="en-US" sz="1400" dirty="0" err="1">
                <a:solidFill>
                  <a:srgbClr val="0000FF"/>
                </a:solidFill>
              </a:rPr>
              <a:t>Andersom</a:t>
            </a:r>
            <a:r>
              <a:rPr lang="en-US" altLang="en-US" sz="1400" dirty="0">
                <a:solidFill>
                  <a:srgbClr val="0000FF"/>
                </a:solidFill>
              </a:rPr>
              <a:t>: het </a:t>
            </a:r>
            <a:r>
              <a:rPr lang="en-US" altLang="en-US" sz="1400" dirty="0" err="1">
                <a:solidFill>
                  <a:srgbClr val="0000FF"/>
                </a:solidFill>
              </a:rPr>
              <a:t>meten</a:t>
            </a:r>
            <a:r>
              <a:rPr lang="en-US" altLang="en-US" sz="1400" dirty="0">
                <a:solidFill>
                  <a:srgbClr val="0000FF"/>
                </a:solidFill>
              </a:rPr>
              <a:t> van OAEs </a:t>
            </a:r>
            <a:r>
              <a:rPr lang="en-US" altLang="en-US" sz="1400" dirty="0" err="1">
                <a:solidFill>
                  <a:srgbClr val="0000FF"/>
                </a:solidFill>
              </a:rPr>
              <a:t>wijst</a:t>
            </a:r>
            <a:r>
              <a:rPr lang="en-US" altLang="en-US" sz="1400" dirty="0">
                <a:solidFill>
                  <a:srgbClr val="0000FF"/>
                </a:solidFill>
              </a:rPr>
              <a:t> </a:t>
            </a:r>
            <a:r>
              <a:rPr lang="en-US" altLang="en-US" sz="1400" dirty="0" err="1">
                <a:solidFill>
                  <a:srgbClr val="0000FF"/>
                </a:solidFill>
              </a:rPr>
              <a:t>wel</a:t>
            </a:r>
            <a:r>
              <a:rPr lang="en-US" altLang="en-US" sz="1400" dirty="0">
                <a:solidFill>
                  <a:srgbClr val="0000FF"/>
                </a:solidFill>
              </a:rPr>
              <a:t> op </a:t>
            </a:r>
            <a:r>
              <a:rPr lang="en-US" altLang="en-US" sz="1400" dirty="0" err="1">
                <a:solidFill>
                  <a:srgbClr val="0000FF"/>
                </a:solidFill>
              </a:rPr>
              <a:t>goed</a:t>
            </a:r>
            <a:r>
              <a:rPr lang="en-US" altLang="en-US" sz="1400" dirty="0">
                <a:solidFill>
                  <a:srgbClr val="0000FF"/>
                </a:solidFill>
              </a:rPr>
              <a:t> </a:t>
            </a:r>
            <a:r>
              <a:rPr lang="en-US" altLang="en-US" sz="1400" dirty="0" err="1">
                <a:solidFill>
                  <a:srgbClr val="0000FF"/>
                </a:solidFill>
              </a:rPr>
              <a:t>werkende</a:t>
            </a:r>
            <a:r>
              <a:rPr lang="en-US" altLang="en-US" sz="1400" dirty="0">
                <a:solidFill>
                  <a:srgbClr val="0000FF"/>
                </a:solidFill>
              </a:rPr>
              <a:t> cochlea (OHCs)</a:t>
            </a:r>
          </a:p>
          <a:p>
            <a:endParaRPr lang="en-US" sz="1400" dirty="0"/>
          </a:p>
        </p:txBody>
      </p:sp>
      <p:pic>
        <p:nvPicPr>
          <p:cNvPr id="7" name="Content Placeholder 12"/>
          <p:cNvPicPr>
            <a:picLocks noGrp="1" noChangeAspect="1"/>
          </p:cNvPicPr>
          <p:nvPr>
            <p:ph sz="half" idx="2"/>
          </p:nvPr>
        </p:nvPicPr>
        <p:blipFill>
          <a:blip r:embed="rId2">
            <a:extLst>
              <a:ext uri="{28A0092B-C50C-407E-A947-70E740481C1C}">
                <a14:useLocalDpi xmlns:a14="http://schemas.microsoft.com/office/drawing/2010/main" val="0"/>
              </a:ext>
            </a:extLst>
          </a:blip>
          <a:srcRect t="3004" b="3004"/>
          <a:stretch>
            <a:fillRect/>
          </a:stretch>
        </p:blipFill>
        <p:spPr>
          <a:xfrm>
            <a:off x="4649788" y="1769624"/>
            <a:ext cx="3727450" cy="4266490"/>
          </a:xfrm>
        </p:spPr>
      </p:pic>
    </p:spTree>
    <p:extLst>
      <p:ext uri="{BB962C8B-B14F-4D97-AF65-F5344CB8AC3E}">
        <p14:creationId xmlns:p14="http://schemas.microsoft.com/office/powerpoint/2010/main" val="37181346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OAEs</a:t>
            </a:r>
            <a:endParaRPr lang="en-US" dirty="0"/>
          </a:p>
        </p:txBody>
      </p:sp>
      <p:sp>
        <p:nvSpPr>
          <p:cNvPr id="3" name="Content Placeholder 2"/>
          <p:cNvSpPr>
            <a:spLocks noGrp="1"/>
          </p:cNvSpPr>
          <p:nvPr>
            <p:ph sz="half" idx="1"/>
          </p:nvPr>
        </p:nvSpPr>
        <p:spPr/>
        <p:txBody>
          <a:bodyPr/>
          <a:lstStyle/>
          <a:p>
            <a:r>
              <a:rPr lang="en-US" sz="2000" dirty="0" smtClean="0"/>
              <a:t>Based on active mechanism of amplification by the OHCs</a:t>
            </a:r>
          </a:p>
          <a:p>
            <a:r>
              <a:rPr lang="en-US" sz="2000" dirty="0" smtClean="0"/>
              <a:t>Instability of forward-gain causes emissions</a:t>
            </a:r>
          </a:p>
          <a:p>
            <a:endParaRPr lang="en-US" sz="2000" dirty="0" smtClean="0"/>
          </a:p>
          <a:p>
            <a:pPr>
              <a:lnSpc>
                <a:spcPct val="90000"/>
              </a:lnSpc>
            </a:pPr>
            <a:r>
              <a:rPr lang="en-US" altLang="en-US" sz="2000" dirty="0"/>
              <a:t>First described by Kemp (1977 &amp; 1978</a:t>
            </a:r>
            <a:r>
              <a:rPr lang="en-US" altLang="en-US" sz="2000" dirty="0" smtClean="0"/>
              <a:t>)</a:t>
            </a:r>
            <a:endParaRPr lang="en-US" altLang="en-US" sz="2000" dirty="0"/>
          </a:p>
          <a:p>
            <a:pPr>
              <a:lnSpc>
                <a:spcPct val="90000"/>
              </a:lnSpc>
            </a:pPr>
            <a:r>
              <a:rPr lang="en-US" altLang="en-US" sz="2000" dirty="0"/>
              <a:t>But predicted by Gold (1948!)</a:t>
            </a:r>
          </a:p>
          <a:p>
            <a:endParaRPr lang="en-US" dirty="0"/>
          </a:p>
        </p:txBody>
      </p:sp>
      <p:sp>
        <p:nvSpPr>
          <p:cNvPr id="4" name="Content Placeholder 3"/>
          <p:cNvSpPr>
            <a:spLocks noGrp="1"/>
          </p:cNvSpPr>
          <p:nvPr>
            <p:ph sz="half" idx="2"/>
          </p:nvPr>
        </p:nvSpPr>
        <p:spPr/>
        <p:txBody>
          <a:bodyPr/>
          <a:lstStyle/>
          <a:p>
            <a:pPr>
              <a:lnSpc>
                <a:spcPct val="90000"/>
              </a:lnSpc>
            </a:pPr>
            <a:r>
              <a:rPr lang="en-US" altLang="en-US" sz="2000" dirty="0"/>
              <a:t>Low-level sounds produced by the cochlea and recordable in the external ear canal.</a:t>
            </a:r>
          </a:p>
          <a:p>
            <a:pPr>
              <a:lnSpc>
                <a:spcPct val="90000"/>
              </a:lnSpc>
            </a:pPr>
            <a:endParaRPr lang="en-US" altLang="en-US" sz="2000" dirty="0" smtClean="0"/>
          </a:p>
          <a:p>
            <a:pPr>
              <a:lnSpc>
                <a:spcPct val="90000"/>
              </a:lnSpc>
            </a:pPr>
            <a:r>
              <a:rPr lang="en-US" altLang="en-US" sz="2000" dirty="0" smtClean="0"/>
              <a:t>Various forms:</a:t>
            </a:r>
            <a:endParaRPr lang="en-US" altLang="en-US" sz="2000" dirty="0"/>
          </a:p>
          <a:p>
            <a:pPr lvl="1">
              <a:lnSpc>
                <a:spcPct val="90000"/>
              </a:lnSpc>
            </a:pPr>
            <a:r>
              <a:rPr lang="en-US" altLang="en-US" sz="1577" dirty="0"/>
              <a:t>Spontaneous</a:t>
            </a:r>
          </a:p>
          <a:p>
            <a:pPr lvl="1">
              <a:lnSpc>
                <a:spcPct val="90000"/>
              </a:lnSpc>
            </a:pPr>
            <a:r>
              <a:rPr lang="en-US" altLang="en-US" sz="1577" dirty="0"/>
              <a:t>Click-evoked</a:t>
            </a:r>
          </a:p>
          <a:p>
            <a:pPr lvl="1">
              <a:lnSpc>
                <a:spcPct val="90000"/>
              </a:lnSpc>
            </a:pPr>
            <a:r>
              <a:rPr lang="en-US" altLang="en-US" sz="1577" dirty="0"/>
              <a:t>Distortion Product</a:t>
            </a:r>
          </a:p>
          <a:p>
            <a:pPr lvl="1">
              <a:lnSpc>
                <a:spcPct val="90000"/>
              </a:lnSpc>
            </a:pPr>
            <a:r>
              <a:rPr lang="en-US" altLang="en-US" sz="1577" dirty="0"/>
              <a:t>Stimulus Frequency</a:t>
            </a:r>
          </a:p>
          <a:p>
            <a:endParaRPr lang="en-US" sz="2000" dirty="0"/>
          </a:p>
        </p:txBody>
      </p:sp>
    </p:spTree>
    <p:extLst>
      <p:ext uri="{BB962C8B-B14F-4D97-AF65-F5344CB8AC3E}">
        <p14:creationId xmlns:p14="http://schemas.microsoft.com/office/powerpoint/2010/main" val="119350682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p:cNvSpPr>
            <a:spLocks noGrp="1"/>
          </p:cNvSpPr>
          <p:nvPr>
            <p:ph type="title"/>
          </p:nvPr>
        </p:nvSpPr>
        <p:spPr/>
        <p:txBody>
          <a:bodyPr/>
          <a:lstStyle/>
          <a:p>
            <a:r>
              <a:rPr lang="en-US" altLang="en-US" dirty="0" smtClean="0"/>
              <a:t>Click-evoked OAE</a:t>
            </a:r>
            <a:endParaRPr lang="en-US" altLang="en-US" dirty="0"/>
          </a:p>
        </p:txBody>
      </p:sp>
      <p:pic>
        <p:nvPicPr>
          <p:cNvPr id="11266" name="Content Placeholder 4" descr="4-3-2-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16779" b="-16779"/>
          <a:stretch>
            <a:fillRect/>
          </a:stretch>
        </p:blipFill>
        <p:spPr/>
      </p:pic>
    </p:spTree>
    <p:extLst>
      <p:ext uri="{BB962C8B-B14F-4D97-AF65-F5344CB8AC3E}">
        <p14:creationId xmlns:p14="http://schemas.microsoft.com/office/powerpoint/2010/main" val="440805579"/>
      </p:ext>
    </p:extLst>
  </p:cSld>
  <p:clrMapOvr>
    <a:masterClrMapping/>
  </p:clrMapOvr>
  <p:transition spd="slow"/>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p:txBody>
          <a:bodyPr/>
          <a:lstStyle/>
          <a:p>
            <a:r>
              <a:rPr lang="en-US" altLang="en-US"/>
              <a:t>TEOAE bij een pasgeborene</a:t>
            </a:r>
          </a:p>
        </p:txBody>
      </p:sp>
      <p:pic>
        <p:nvPicPr>
          <p:cNvPr id="12290"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rcRect l="-2055" r="-2055"/>
          <a:stretch>
            <a:fillRect/>
          </a:stretch>
        </p:blipFill>
        <p:spPr/>
      </p:pic>
    </p:spTree>
    <p:extLst>
      <p:ext uri="{BB962C8B-B14F-4D97-AF65-F5344CB8AC3E}">
        <p14:creationId xmlns:p14="http://schemas.microsoft.com/office/powerpoint/2010/main" val="2029382325"/>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can 28.tif                                                    0004F617pimhd                          B716030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33375"/>
            <a:ext cx="5640388" cy="599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153125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Distortion-product emissions</a:t>
            </a:r>
            <a:endParaRPr lang="en-US" dirty="0"/>
          </a:p>
        </p:txBody>
      </p:sp>
      <p:graphicFrame>
        <p:nvGraphicFramePr>
          <p:cNvPr id="4" name="Object 4"/>
          <p:cNvGraphicFramePr>
            <a:graphicFrameLocks noGrp="1" noChangeAspect="1"/>
          </p:cNvGraphicFramePr>
          <p:nvPr>
            <p:ph idx="1"/>
          </p:nvPr>
        </p:nvGraphicFramePr>
        <p:xfrm>
          <a:off x="1977099" y="1522413"/>
          <a:ext cx="5183453" cy="4760912"/>
        </p:xfrm>
        <a:graphic>
          <a:graphicData uri="http://schemas.openxmlformats.org/presentationml/2006/ole">
            <mc:AlternateContent xmlns:mc="http://schemas.openxmlformats.org/markup-compatibility/2006">
              <mc:Choice xmlns:v="urn:schemas-microsoft-com:vml" Requires="v">
                <p:oleObj spid="_x0000_s12312" name="Clip" r:id="rId3" imgW="19961905" imgH="18333333" progId="MS_ClipArt_Gallery.2">
                  <p:embed/>
                </p:oleObj>
              </mc:Choice>
              <mc:Fallback>
                <p:oleObj name="Clip" r:id="rId3" imgW="19961905" imgH="18333333"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10077" r="10077"/>
                      <a:stretch>
                        <a:fillRect/>
                      </a:stretch>
                    </p:blipFill>
                    <p:spPr bwMode="auto">
                      <a:xfrm>
                        <a:off x="1977099" y="1522413"/>
                        <a:ext cx="5183453" cy="47609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21078403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distortion-product emission</a:t>
            </a:r>
            <a:endParaRPr lang="en-US" dirty="0"/>
          </a:p>
        </p:txBody>
      </p:sp>
      <p:graphicFrame>
        <p:nvGraphicFramePr>
          <p:cNvPr id="4" name="Object 4"/>
          <p:cNvGraphicFramePr>
            <a:graphicFrameLocks noGrp="1" noChangeAspect="1"/>
          </p:cNvGraphicFramePr>
          <p:nvPr>
            <p:ph idx="1"/>
          </p:nvPr>
        </p:nvGraphicFramePr>
        <p:xfrm>
          <a:off x="760413" y="1649336"/>
          <a:ext cx="7616825" cy="4507065"/>
        </p:xfrm>
        <a:graphic>
          <a:graphicData uri="http://schemas.openxmlformats.org/presentationml/2006/ole">
            <mc:AlternateContent xmlns:mc="http://schemas.openxmlformats.org/markup-compatibility/2006">
              <mc:Choice xmlns:v="urn:schemas-microsoft-com:vml" Requires="v">
                <p:oleObj spid="_x0000_s13336" name="Clip" r:id="rId3" imgW="19990476" imgH="11828571" progId="MS_ClipArt_Gallery.2">
                  <p:embed/>
                </p:oleObj>
              </mc:Choice>
              <mc:Fallback>
                <p:oleObj name="Clip" r:id="rId3" imgW="19990476" imgH="11828571"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413" y="1649336"/>
                        <a:ext cx="7616825" cy="4507065"/>
                      </a:xfrm>
                      <a:prstGeom prst="rect">
                        <a:avLst/>
                      </a:prstGeom>
                    </p:spPr>
                  </p:pic>
                </p:oleObj>
              </mc:Fallback>
            </mc:AlternateContent>
          </a:graphicData>
        </a:graphic>
      </p:graphicFrame>
    </p:spTree>
    <p:extLst>
      <p:ext uri="{BB962C8B-B14F-4D97-AF65-F5344CB8AC3E}">
        <p14:creationId xmlns:p14="http://schemas.microsoft.com/office/powerpoint/2010/main" val="15034729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altLang="en-US"/>
              <a:t>DPOAE</a:t>
            </a:r>
          </a:p>
        </p:txBody>
      </p:sp>
      <p:pic>
        <p:nvPicPr>
          <p:cNvPr id="17410" name="Content Placeholder 5"/>
          <p:cNvPicPr>
            <a:picLocks noGrp="1" noChangeAspect="1"/>
          </p:cNvPicPr>
          <p:nvPr>
            <p:ph sz="half" idx="1"/>
          </p:nvPr>
        </p:nvPicPr>
        <p:blipFill>
          <a:blip r:embed="rId3">
            <a:extLst>
              <a:ext uri="{28A0092B-C50C-407E-A947-70E740481C1C}">
                <a14:useLocalDpi xmlns:a14="http://schemas.microsoft.com/office/drawing/2010/main" val="0"/>
              </a:ext>
            </a:extLst>
          </a:blip>
          <a:srcRect l="11700" r="11700"/>
          <a:stretch>
            <a:fillRect/>
          </a:stretch>
        </p:blipFill>
        <p:spPr/>
      </p:pic>
      <p:sp>
        <p:nvSpPr>
          <p:cNvPr id="17411" name="TextBox 9"/>
          <p:cNvSpPr txBox="1">
            <a:spLocks noChangeArrowheads="1"/>
          </p:cNvSpPr>
          <p:nvPr/>
        </p:nvSpPr>
        <p:spPr bwMode="auto">
          <a:xfrm>
            <a:off x="4782836" y="5866616"/>
            <a:ext cx="2012089" cy="873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accent2"/>
                </a:solidFill>
                <a:latin typeface="AZGCaspariT" charset="0"/>
                <a:ea typeface="ＭＳ Ｐゴシック" charset="-128"/>
              </a:defRPr>
            </a:lvl1pPr>
            <a:lvl2pPr marL="742950" indent="-285750" eaLnBrk="0" hangingPunct="0">
              <a:defRPr sz="1600">
                <a:solidFill>
                  <a:schemeClr val="accent2"/>
                </a:solidFill>
                <a:latin typeface="AZGCaspariT" charset="0"/>
                <a:ea typeface="ＭＳ Ｐゴシック" charset="-128"/>
              </a:defRPr>
            </a:lvl2pPr>
            <a:lvl3pPr marL="1143000" indent="-228600" eaLnBrk="0" hangingPunct="0">
              <a:defRPr sz="1600">
                <a:solidFill>
                  <a:schemeClr val="accent2"/>
                </a:solidFill>
                <a:latin typeface="AZGCaspariT" charset="0"/>
                <a:ea typeface="ＭＳ Ｐゴシック" charset="-128"/>
              </a:defRPr>
            </a:lvl3pPr>
            <a:lvl4pPr marL="1600200" indent="-228600" eaLnBrk="0" hangingPunct="0">
              <a:defRPr sz="1600">
                <a:solidFill>
                  <a:schemeClr val="accent2"/>
                </a:solidFill>
                <a:latin typeface="AZGCaspariT" charset="0"/>
                <a:ea typeface="ＭＳ Ｐゴシック" charset="-128"/>
              </a:defRPr>
            </a:lvl4pPr>
            <a:lvl5pPr marL="2057400" indent="-228600" eaLnBrk="0" hangingPunct="0">
              <a:defRPr sz="1600">
                <a:solidFill>
                  <a:schemeClr val="accent2"/>
                </a:solidFill>
                <a:latin typeface="AZGCaspariT" charset="0"/>
                <a:ea typeface="ＭＳ Ｐゴシック" charset="-128"/>
              </a:defRPr>
            </a:lvl5pPr>
            <a:lvl6pPr marL="2514600" indent="-228600" algn="ctr" eaLnBrk="0" fontAlgn="base" hangingPunct="0">
              <a:spcBef>
                <a:spcPct val="0"/>
              </a:spcBef>
              <a:spcAft>
                <a:spcPct val="0"/>
              </a:spcAft>
              <a:defRPr sz="1600">
                <a:solidFill>
                  <a:schemeClr val="accent2"/>
                </a:solidFill>
                <a:latin typeface="AZGCaspariT" charset="0"/>
                <a:ea typeface="ＭＳ Ｐゴシック" charset="-128"/>
              </a:defRPr>
            </a:lvl6pPr>
            <a:lvl7pPr marL="2971800" indent="-228600" algn="ctr" eaLnBrk="0" fontAlgn="base" hangingPunct="0">
              <a:spcBef>
                <a:spcPct val="0"/>
              </a:spcBef>
              <a:spcAft>
                <a:spcPct val="0"/>
              </a:spcAft>
              <a:defRPr sz="1600">
                <a:solidFill>
                  <a:schemeClr val="accent2"/>
                </a:solidFill>
                <a:latin typeface="AZGCaspariT" charset="0"/>
                <a:ea typeface="ＭＳ Ｐゴシック" charset="-128"/>
              </a:defRPr>
            </a:lvl7pPr>
            <a:lvl8pPr marL="3429000" indent="-228600" algn="ctr" eaLnBrk="0" fontAlgn="base" hangingPunct="0">
              <a:spcBef>
                <a:spcPct val="0"/>
              </a:spcBef>
              <a:spcAft>
                <a:spcPct val="0"/>
              </a:spcAft>
              <a:defRPr sz="1600">
                <a:solidFill>
                  <a:schemeClr val="accent2"/>
                </a:solidFill>
                <a:latin typeface="AZGCaspariT" charset="0"/>
                <a:ea typeface="ＭＳ Ｐゴシック" charset="-128"/>
              </a:defRPr>
            </a:lvl8pPr>
            <a:lvl9pPr marL="3886200" indent="-228600" algn="ctr" eaLnBrk="0" fontAlgn="base" hangingPunct="0">
              <a:spcBef>
                <a:spcPct val="0"/>
              </a:spcBef>
              <a:spcAft>
                <a:spcPct val="0"/>
              </a:spcAft>
              <a:defRPr sz="1600">
                <a:solidFill>
                  <a:schemeClr val="accent2"/>
                </a:solidFill>
                <a:latin typeface="AZGCaspariT" charset="0"/>
                <a:ea typeface="ＭＳ Ｐゴシック" charset="-128"/>
              </a:defRPr>
            </a:lvl9pPr>
          </a:lstStyle>
          <a:p>
            <a:pPr eaLnBrk="1" hangingPunct="1"/>
            <a:r>
              <a:rPr lang="en-US" altLang="en-US" sz="1693"/>
              <a:t>f1 = 3838 Hz</a:t>
            </a:r>
          </a:p>
          <a:p>
            <a:pPr eaLnBrk="1" hangingPunct="1"/>
            <a:r>
              <a:rPr lang="en-US" altLang="en-US" sz="1693"/>
              <a:t>f2 = 3164 Hz</a:t>
            </a:r>
          </a:p>
          <a:p>
            <a:pPr eaLnBrk="1" hangingPunct="1"/>
            <a:r>
              <a:rPr lang="en-US" altLang="en-US" sz="1693"/>
              <a:t>2*f1 – f2 = 2500 Hz </a:t>
            </a:r>
          </a:p>
        </p:txBody>
      </p:sp>
      <p:pic>
        <p:nvPicPr>
          <p:cNvPr id="17412" name="Content Placeholder 6"/>
          <p:cNvPicPr>
            <a:picLocks noChangeAspect="1"/>
          </p:cNvPicPr>
          <p:nvPr/>
        </p:nvPicPr>
        <p:blipFill>
          <a:blip r:embed="rId4">
            <a:extLst>
              <a:ext uri="{28A0092B-C50C-407E-A947-70E740481C1C}">
                <a14:useLocalDpi xmlns:a14="http://schemas.microsoft.com/office/drawing/2010/main" val="0"/>
              </a:ext>
            </a:extLst>
          </a:blip>
          <a:srcRect t="-1868" b="-42712"/>
          <a:stretch>
            <a:fillRect/>
          </a:stretch>
        </p:blipFill>
        <p:spPr bwMode="auto">
          <a:xfrm>
            <a:off x="4495563" y="2686461"/>
            <a:ext cx="4648439" cy="4628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1360313"/>
      </p:ext>
    </p:extLst>
  </p:cSld>
  <p:clrMapOvr>
    <a:masterClrMapping/>
  </p:clrMapOvr>
  <p:transition spd="slow"/>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066800" y="381000"/>
            <a:ext cx="7877175" cy="1379538"/>
          </a:xfrm>
        </p:spPr>
        <p:txBody>
          <a:bodyPr/>
          <a:lstStyle/>
          <a:p>
            <a:r>
              <a:rPr lang="en-US" altLang="en-US"/>
              <a:t>OAE as Measure of Cochlear Health</a:t>
            </a:r>
          </a:p>
        </p:txBody>
      </p:sp>
      <p:graphicFrame>
        <p:nvGraphicFramePr>
          <p:cNvPr id="6148" name="Object 4"/>
          <p:cNvGraphicFramePr>
            <a:graphicFrameLocks noGrp="1" noChangeAspect="1"/>
          </p:cNvGraphicFramePr>
          <p:nvPr>
            <p:ph sz="half" idx="2"/>
            <p:extLst>
              <p:ext uri="{D42A27DB-BD31-4B8C-83A1-F6EECF244321}">
                <p14:modId xmlns:p14="http://schemas.microsoft.com/office/powerpoint/2010/main" val="429362187"/>
              </p:ext>
            </p:extLst>
          </p:nvPr>
        </p:nvGraphicFramePr>
        <p:xfrm>
          <a:off x="0" y="2025650"/>
          <a:ext cx="8077200" cy="4832350"/>
        </p:xfrm>
        <a:graphic>
          <a:graphicData uri="http://schemas.openxmlformats.org/presentationml/2006/ole">
            <mc:AlternateContent xmlns:mc="http://schemas.openxmlformats.org/markup-compatibility/2006">
              <mc:Choice xmlns:v="urn:schemas-microsoft-com:vml" Requires="v">
                <p:oleObj spid="_x0000_s14382" name="Clip" r:id="rId3" imgW="19828571" imgH="11866667" progId="MS_ClipArt_Gallery.2">
                  <p:embed/>
                </p:oleObj>
              </mc:Choice>
              <mc:Fallback>
                <p:oleObj name="Clip" r:id="rId3" imgW="19828571" imgH="11866667"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025650"/>
                        <a:ext cx="8077200" cy="4832350"/>
                      </a:xfrm>
                      <a:prstGeom prst="rect">
                        <a:avLst/>
                      </a:prstGeom>
                    </p:spPr>
                  </p:pic>
                </p:oleObj>
              </mc:Fallback>
            </mc:AlternateContent>
          </a:graphicData>
        </a:graphic>
      </p:graphicFrame>
      <p:graphicFrame>
        <p:nvGraphicFramePr>
          <p:cNvPr id="6149" name="Object 5"/>
          <p:cNvGraphicFramePr>
            <a:graphicFrameLocks noGrp="1" noChangeAspect="1"/>
          </p:cNvGraphicFramePr>
          <p:nvPr>
            <p:ph sz="half" idx="1"/>
          </p:nvPr>
        </p:nvGraphicFramePr>
        <p:xfrm>
          <a:off x="6172200" y="1676400"/>
          <a:ext cx="2706688" cy="1601788"/>
        </p:xfrm>
        <a:graphic>
          <a:graphicData uri="http://schemas.openxmlformats.org/presentationml/2006/ole">
            <mc:AlternateContent xmlns:mc="http://schemas.openxmlformats.org/markup-compatibility/2006">
              <mc:Choice xmlns:v="urn:schemas-microsoft-com:vml" Requires="v">
                <p:oleObj spid="_x0000_s14383" name="Clip" r:id="rId5" imgW="19990476" imgH="11828571" progId="MS_ClipArt_Gallery.2">
                  <p:embed/>
                </p:oleObj>
              </mc:Choice>
              <mc:Fallback>
                <p:oleObj name="Clip" r:id="rId5" imgW="19990476" imgH="11828571"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2200" y="1676400"/>
                        <a:ext cx="2706688" cy="160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151" name="Line 7"/>
          <p:cNvSpPr>
            <a:spLocks noChangeShapeType="1"/>
          </p:cNvSpPr>
          <p:nvPr/>
        </p:nvSpPr>
        <p:spPr bwMode="auto">
          <a:xfrm flipH="1">
            <a:off x="4343400" y="2514600"/>
            <a:ext cx="2667000" cy="914400"/>
          </a:xfrm>
          <a:prstGeom prst="line">
            <a:avLst/>
          </a:prstGeom>
          <a:noFill/>
          <a:ln w="28575">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6152" name="AutoShape 8"/>
          <p:cNvSpPr>
            <a:spLocks/>
          </p:cNvSpPr>
          <p:nvPr/>
        </p:nvSpPr>
        <p:spPr bwMode="auto">
          <a:xfrm rot="5400000">
            <a:off x="6858000" y="2819400"/>
            <a:ext cx="228600" cy="381000"/>
          </a:xfrm>
          <a:prstGeom prst="rightBrace">
            <a:avLst>
              <a:gd name="adj1" fmla="val 13889"/>
              <a:gd name="adj2" fmla="val 45833"/>
            </a:avLst>
          </a:prstGeom>
          <a:noFill/>
          <a:ln w="2857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153" name="Line 9"/>
          <p:cNvSpPr>
            <a:spLocks noChangeShapeType="1"/>
          </p:cNvSpPr>
          <p:nvPr/>
        </p:nvSpPr>
        <p:spPr bwMode="auto">
          <a:xfrm flipH="1">
            <a:off x="4267200" y="3200400"/>
            <a:ext cx="2743200" cy="2286000"/>
          </a:xfrm>
          <a:prstGeom prst="line">
            <a:avLst/>
          </a:prstGeom>
          <a:noFill/>
          <a:ln w="28575">
            <a:solidFill>
              <a:srgbClr val="00B05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Tree>
    <p:extLst>
      <p:ext uri="{BB962C8B-B14F-4D97-AF65-F5344CB8AC3E}">
        <p14:creationId xmlns:p14="http://schemas.microsoft.com/office/powerpoint/2010/main" val="196505921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ABR</a:t>
            </a:r>
            <a:endParaRPr lang="en-US" dirty="0"/>
          </a:p>
        </p:txBody>
      </p:sp>
      <p:sp>
        <p:nvSpPr>
          <p:cNvPr id="3" name="Content Placeholder 2"/>
          <p:cNvSpPr>
            <a:spLocks noGrp="1"/>
          </p:cNvSpPr>
          <p:nvPr>
            <p:ph sz="half" idx="1"/>
          </p:nvPr>
        </p:nvSpPr>
        <p:spPr/>
        <p:txBody>
          <a:bodyPr/>
          <a:lstStyle/>
          <a:p>
            <a:r>
              <a:rPr lang="en-US" dirty="0" smtClean="0"/>
              <a:t>EEG measurement of auditory brainstem response</a:t>
            </a:r>
          </a:p>
          <a:p>
            <a:pPr lvl="1"/>
            <a:r>
              <a:rPr lang="en-US" dirty="0" smtClean="0"/>
              <a:t>Averaged response to click-stimuli</a:t>
            </a:r>
          </a:p>
          <a:p>
            <a:pPr lvl="1"/>
            <a:r>
              <a:rPr lang="en-US" dirty="0" smtClean="0"/>
              <a:t>Pattern of responses used to determine hearing threshold</a:t>
            </a:r>
            <a:endParaRPr lang="en-US" dirty="0"/>
          </a:p>
        </p:txBody>
      </p:sp>
      <p:pic>
        <p:nvPicPr>
          <p:cNvPr id="25602" name="Picture 2" descr="ttp://cache.beaconaudiology.com/images/remote/https_s3-eu-west-1.amazonaws.com/beaconaudiology-uploads/a"/>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9788" y="2660386"/>
            <a:ext cx="3727450" cy="2484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252782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r>
              <a:rPr lang="en-US" altLang="en-US" sz="2540" b="1"/>
              <a:t>Brainstem Evoked Response Audiometry</a:t>
            </a:r>
            <a:endParaRPr lang="en-US" altLang="en-US" sz="2540"/>
          </a:p>
        </p:txBody>
      </p:sp>
      <p:pic>
        <p:nvPicPr>
          <p:cNvPr id="23554" name="Picture 4" descr="D:\Documenten en Settings\MrX\Mijn documenten\My Work\praatjes\KNOstaf20060428BER\voies_potentiel.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50148" b="-50148"/>
          <a:stretch>
            <a:fillRect/>
          </a:stretch>
        </p:blipFill>
        <p:spPr>
          <a:xfrm>
            <a:off x="152877" y="1142581"/>
            <a:ext cx="8991124" cy="5619453"/>
          </a:xfrm>
        </p:spPr>
      </p:pic>
      <p:sp>
        <p:nvSpPr>
          <p:cNvPr id="19460" name="Tekstvak 3"/>
          <p:cNvSpPr txBox="1">
            <a:spLocks noChangeArrowheads="1"/>
          </p:cNvSpPr>
          <p:nvPr/>
        </p:nvSpPr>
        <p:spPr bwMode="auto">
          <a:xfrm>
            <a:off x="456949" y="5204715"/>
            <a:ext cx="5562335" cy="1134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accent2"/>
                </a:solidFill>
                <a:latin typeface="AZGCaspariT" charset="0"/>
                <a:ea typeface="ＭＳ Ｐゴシック" charset="0"/>
                <a:cs typeface="ＭＳ Ｐゴシック" charset="0"/>
              </a:defRPr>
            </a:lvl1pPr>
            <a:lvl2pPr marL="742950" indent="-285750" eaLnBrk="0" hangingPunct="0">
              <a:defRPr sz="1600">
                <a:solidFill>
                  <a:schemeClr val="accent2"/>
                </a:solidFill>
                <a:latin typeface="AZGCaspariT" charset="0"/>
                <a:ea typeface="ＭＳ Ｐゴシック" charset="0"/>
              </a:defRPr>
            </a:lvl2pPr>
            <a:lvl3pPr marL="1143000" indent="-228600" eaLnBrk="0" hangingPunct="0">
              <a:defRPr sz="1600">
                <a:solidFill>
                  <a:schemeClr val="accent2"/>
                </a:solidFill>
                <a:latin typeface="AZGCaspariT" charset="0"/>
                <a:ea typeface="ＭＳ Ｐゴシック" charset="0"/>
              </a:defRPr>
            </a:lvl3pPr>
            <a:lvl4pPr marL="1600200" indent="-228600" eaLnBrk="0" hangingPunct="0">
              <a:defRPr sz="1600">
                <a:solidFill>
                  <a:schemeClr val="accent2"/>
                </a:solidFill>
                <a:latin typeface="AZGCaspariT" charset="0"/>
                <a:ea typeface="ＭＳ Ｐゴシック" charset="0"/>
              </a:defRPr>
            </a:lvl4pPr>
            <a:lvl5pPr marL="2057400" indent="-228600" eaLnBrk="0" hangingPunct="0">
              <a:defRPr sz="1600">
                <a:solidFill>
                  <a:schemeClr val="accent2"/>
                </a:solidFill>
                <a:latin typeface="AZGCaspariT" charset="0"/>
                <a:ea typeface="ＭＳ Ｐゴシック" charset="0"/>
              </a:defRPr>
            </a:lvl5pPr>
            <a:lvl6pPr marL="2514600" indent="-228600" algn="ctr" eaLnBrk="0" fontAlgn="base" hangingPunct="0">
              <a:spcBef>
                <a:spcPct val="0"/>
              </a:spcBef>
              <a:spcAft>
                <a:spcPct val="0"/>
              </a:spcAft>
              <a:defRPr sz="1600">
                <a:solidFill>
                  <a:schemeClr val="accent2"/>
                </a:solidFill>
                <a:latin typeface="AZGCaspariT" charset="0"/>
                <a:ea typeface="ＭＳ Ｐゴシック" charset="0"/>
              </a:defRPr>
            </a:lvl6pPr>
            <a:lvl7pPr marL="2971800" indent="-228600" algn="ctr" eaLnBrk="0" fontAlgn="base" hangingPunct="0">
              <a:spcBef>
                <a:spcPct val="0"/>
              </a:spcBef>
              <a:spcAft>
                <a:spcPct val="0"/>
              </a:spcAft>
              <a:defRPr sz="1600">
                <a:solidFill>
                  <a:schemeClr val="accent2"/>
                </a:solidFill>
                <a:latin typeface="AZGCaspariT" charset="0"/>
                <a:ea typeface="ＭＳ Ｐゴシック" charset="0"/>
              </a:defRPr>
            </a:lvl7pPr>
            <a:lvl8pPr marL="3429000" indent="-228600" algn="ctr" eaLnBrk="0" fontAlgn="base" hangingPunct="0">
              <a:spcBef>
                <a:spcPct val="0"/>
              </a:spcBef>
              <a:spcAft>
                <a:spcPct val="0"/>
              </a:spcAft>
              <a:defRPr sz="1600">
                <a:solidFill>
                  <a:schemeClr val="accent2"/>
                </a:solidFill>
                <a:latin typeface="AZGCaspariT" charset="0"/>
                <a:ea typeface="ＭＳ Ｐゴシック" charset="0"/>
              </a:defRPr>
            </a:lvl8pPr>
            <a:lvl9pPr marL="3886200" indent="-228600" algn="ctr" eaLnBrk="0" fontAlgn="base" hangingPunct="0">
              <a:spcBef>
                <a:spcPct val="0"/>
              </a:spcBef>
              <a:spcAft>
                <a:spcPct val="0"/>
              </a:spcAft>
              <a:defRPr sz="1600">
                <a:solidFill>
                  <a:schemeClr val="accent2"/>
                </a:solidFill>
                <a:latin typeface="AZGCaspariT" charset="0"/>
                <a:ea typeface="ＭＳ Ｐゴシック" charset="0"/>
              </a:defRPr>
            </a:lvl9pPr>
          </a:lstStyle>
          <a:p>
            <a:pPr marL="302381" indent="-302381" eaLnBrk="1" hangingPunct="1">
              <a:buFont typeface="Arial"/>
              <a:buChar char="•"/>
              <a:defRPr/>
            </a:pPr>
            <a:r>
              <a:rPr lang="nl-NL" sz="1693" dirty="0"/>
              <a:t>Stimulus: clicks</a:t>
            </a:r>
          </a:p>
          <a:p>
            <a:pPr marL="302381" indent="-302381" eaLnBrk="1" hangingPunct="1">
              <a:buFont typeface="Arial"/>
              <a:buChar char="•"/>
              <a:defRPr/>
            </a:pPr>
            <a:r>
              <a:rPr lang="nl-NL" sz="1693" dirty="0"/>
              <a:t>Click-synchroon meten van </a:t>
            </a:r>
            <a:r>
              <a:rPr lang="nl-NL" sz="1693" dirty="0" err="1"/>
              <a:t>electrische</a:t>
            </a:r>
            <a:r>
              <a:rPr lang="nl-NL" sz="1693" dirty="0"/>
              <a:t> signalen</a:t>
            </a:r>
          </a:p>
          <a:p>
            <a:pPr marL="302381" indent="-302381" eaLnBrk="1" hangingPunct="1">
              <a:buFont typeface="Arial"/>
              <a:buChar char="•"/>
              <a:defRPr/>
            </a:pPr>
            <a:r>
              <a:rPr lang="nl-NL" sz="1693" dirty="0"/>
              <a:t>Signaal middelen</a:t>
            </a:r>
          </a:p>
          <a:p>
            <a:pPr eaLnBrk="1" hangingPunct="1">
              <a:defRPr/>
            </a:pPr>
            <a:endParaRPr lang="nl-NL" sz="1693" dirty="0"/>
          </a:p>
        </p:txBody>
      </p:sp>
    </p:spTree>
    <p:extLst>
      <p:ext uri="{BB962C8B-B14F-4D97-AF65-F5344CB8AC3E}">
        <p14:creationId xmlns:p14="http://schemas.microsoft.com/office/powerpoint/2010/main" val="114659558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Origins</a:t>
            </a:r>
            <a:endParaRPr lang="en-US" dirty="0"/>
          </a:p>
        </p:txBody>
      </p:sp>
      <p:pic>
        <p:nvPicPr>
          <p:cNvPr id="27650" name="Picture 2" descr="ttps://pharmaceuticalintelligence.files.wordpress.com/2015/02/the-auditory-pathway-and-normal-auditory-b"/>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72585" y="1522413"/>
            <a:ext cx="6392481" cy="476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60127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ABR example</a:t>
            </a:r>
            <a:endParaRPr lang="en-US" dirty="0"/>
          </a:p>
        </p:txBody>
      </p:sp>
      <p:pic>
        <p:nvPicPr>
          <p:cNvPr id="26626" name="Picture 2" descr="ttp://ord1.audiologyonline.com/content/c12100/c12179/111813winstonfig6slide35.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63825" y="2002631"/>
            <a:ext cx="3810000" cy="3800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81160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6" name="Picture 2" descr="D:\Documenten en Settings\MrX\Mijn documenten\My Work\praatjes\KNOstaf20060428BER\8-3-8-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6049" y="418447"/>
            <a:ext cx="3667125" cy="5562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cxnSp>
        <p:nvCxnSpPr>
          <p:cNvPr id="7" name="Straight Arrow Connector 6"/>
          <p:cNvCxnSpPr>
            <a:cxnSpLocks noChangeShapeType="1"/>
          </p:cNvCxnSpPr>
          <p:nvPr/>
        </p:nvCxnSpPr>
        <p:spPr bwMode="auto">
          <a:xfrm flipH="1" flipV="1">
            <a:off x="2890837" y="4569760"/>
            <a:ext cx="1368425" cy="0"/>
          </a:xfrm>
          <a:prstGeom prst="straightConnector1">
            <a:avLst/>
          </a:prstGeom>
          <a:noFill/>
          <a:ln w="28575">
            <a:solidFill>
              <a:schemeClr val="accent2"/>
            </a:solidFill>
            <a:round/>
            <a:headEnd type="arrow" w="med" len="me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93872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Rehabilitation</a:t>
            </a:r>
            <a:endParaRPr lang="en-US" dirty="0"/>
          </a:p>
        </p:txBody>
      </p:sp>
      <p:sp>
        <p:nvSpPr>
          <p:cNvPr id="3" name="Content Placeholder 2"/>
          <p:cNvSpPr>
            <a:spLocks noGrp="1"/>
          </p:cNvSpPr>
          <p:nvPr>
            <p:ph idx="1"/>
          </p:nvPr>
        </p:nvSpPr>
        <p:spPr/>
        <p:txBody>
          <a:bodyPr/>
          <a:lstStyle/>
          <a:p>
            <a:r>
              <a:rPr lang="en-US" dirty="0" smtClean="0"/>
              <a:t>Conventional hearing aids</a:t>
            </a:r>
          </a:p>
          <a:p>
            <a:pPr lvl="1"/>
            <a:r>
              <a:rPr lang="en-US" dirty="0" smtClean="0"/>
              <a:t>Amplify sound and present them at the eardrum</a:t>
            </a:r>
          </a:p>
          <a:p>
            <a:pPr lvl="1"/>
            <a:r>
              <a:rPr lang="en-US" dirty="0" smtClean="0"/>
              <a:t>Usage: conductive and perceptive hearing loss</a:t>
            </a:r>
          </a:p>
          <a:p>
            <a:pPr lvl="1"/>
            <a:r>
              <a:rPr lang="en-US" dirty="0" smtClean="0"/>
              <a:t>Various forms</a:t>
            </a:r>
          </a:p>
        </p:txBody>
      </p:sp>
      <p:pic>
        <p:nvPicPr>
          <p:cNvPr id="33794" name="Picture 2" descr="ttp://floridamedicalhearing.com/main/wp-content/uploads/2013/09/hearing_aid_styl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413" y="3471862"/>
            <a:ext cx="605790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0865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Sound is mediated by vibrating particles in gas, fluids and solids.</a:t>
            </a:r>
            <a:endParaRPr lang="en-US" dirty="0"/>
          </a:p>
        </p:txBody>
      </p:sp>
      <p:sp>
        <p:nvSpPr>
          <p:cNvPr id="3" name="Content Placeholder 2"/>
          <p:cNvSpPr>
            <a:spLocks noGrp="1"/>
          </p:cNvSpPr>
          <p:nvPr>
            <p:ph idx="1"/>
          </p:nvPr>
        </p:nvSpPr>
        <p:spPr/>
        <p:txBody>
          <a:bodyPr/>
          <a:lstStyle/>
          <a:p>
            <a:r>
              <a:rPr lang="en-US" dirty="0" smtClean="0"/>
              <a:t>Sound pressure waves consist of condensation and rarefaction of particles in the air</a:t>
            </a:r>
            <a:endParaRPr lang="en-US" dirty="0"/>
          </a:p>
        </p:txBody>
      </p:sp>
      <p:pic>
        <p:nvPicPr>
          <p:cNvPr id="4" name="Picture 11" descr="L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4543" y="3487455"/>
            <a:ext cx="5783263" cy="149701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bwMode="auto">
          <a:xfrm>
            <a:off x="2354893" y="3344449"/>
            <a:ext cx="300625" cy="1728592"/>
          </a:xfrm>
          <a:prstGeom prst="rect">
            <a:avLst/>
          </a:prstGeom>
          <a:noFill/>
          <a:ln w="349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p>
            <a:pPr marL="0" marR="0" indent="0" algn="ctr" defTabSz="8636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accent2"/>
              </a:solidFill>
              <a:effectLst/>
              <a:latin typeface="AZGCaspariT" charset="0"/>
              <a:ea typeface="ＭＳ Ｐゴシック" charset="0"/>
            </a:endParaRPr>
          </a:p>
        </p:txBody>
      </p:sp>
      <p:sp>
        <p:nvSpPr>
          <p:cNvPr id="7" name="Rectangle 6"/>
          <p:cNvSpPr/>
          <p:nvPr/>
        </p:nvSpPr>
        <p:spPr bwMode="auto">
          <a:xfrm>
            <a:off x="5366417" y="3371665"/>
            <a:ext cx="300625" cy="1728592"/>
          </a:xfrm>
          <a:prstGeom prst="rect">
            <a:avLst/>
          </a:prstGeom>
          <a:noFill/>
          <a:ln w="349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p>
            <a:pPr marL="0" marR="0" indent="0" algn="ctr" defTabSz="8636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accent2"/>
              </a:solidFill>
              <a:effectLst/>
              <a:latin typeface="AZGCaspariT" charset="0"/>
              <a:ea typeface="ＭＳ Ｐゴシック" charset="0"/>
            </a:endParaRPr>
          </a:p>
        </p:txBody>
      </p:sp>
      <p:sp>
        <p:nvSpPr>
          <p:cNvPr id="8" name="TextBox 7"/>
          <p:cNvSpPr txBox="1"/>
          <p:nvPr/>
        </p:nvSpPr>
        <p:spPr>
          <a:xfrm>
            <a:off x="1956016" y="5228108"/>
            <a:ext cx="1098378" cy="300082"/>
          </a:xfrm>
          <a:prstGeom prst="rect">
            <a:avLst/>
          </a:prstGeom>
          <a:noFill/>
        </p:spPr>
        <p:txBody>
          <a:bodyPr wrap="none" rtlCol="0">
            <a:spAutoFit/>
          </a:bodyPr>
          <a:lstStyle/>
          <a:p>
            <a:r>
              <a:rPr lang="en-US" smtClean="0"/>
              <a:t>condensation</a:t>
            </a:r>
            <a:endParaRPr lang="en-US"/>
          </a:p>
        </p:txBody>
      </p:sp>
      <p:sp>
        <p:nvSpPr>
          <p:cNvPr id="9" name="TextBox 8"/>
          <p:cNvSpPr txBox="1"/>
          <p:nvPr/>
        </p:nvSpPr>
        <p:spPr>
          <a:xfrm>
            <a:off x="5049293" y="5241716"/>
            <a:ext cx="934871" cy="300082"/>
          </a:xfrm>
          <a:prstGeom prst="rect">
            <a:avLst/>
          </a:prstGeom>
          <a:noFill/>
        </p:spPr>
        <p:txBody>
          <a:bodyPr wrap="none" rtlCol="0">
            <a:spAutoFit/>
          </a:bodyPr>
          <a:lstStyle/>
          <a:p>
            <a:r>
              <a:rPr lang="en-US" smtClean="0"/>
              <a:t>rarefaction</a:t>
            </a:r>
            <a:endParaRPr lang="en-US"/>
          </a:p>
        </p:txBody>
      </p:sp>
    </p:spTree>
    <p:extLst>
      <p:ext uri="{BB962C8B-B14F-4D97-AF65-F5344CB8AC3E}">
        <p14:creationId xmlns:p14="http://schemas.microsoft.com/office/powerpoint/2010/main" val="1229516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5"/>
                                            </p:cond>
                                          </p:stCondLst>
                                          <p:endCondLst>
                                            <p:cond evt="onStopAudio" delay="0">
                                              <p:tgtEl>
                                                <p:sldTgt/>
                                              </p:tgtEl>
                                            </p:cond>
                                          </p:endCondLst>
                                        </p:cTn>
                                        <p:tgtEl>
                                          <p:sndTgt r:embed="rId2" name="ricochet.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Rehabilitation</a:t>
            </a:r>
            <a:endParaRPr lang="en-US" dirty="0"/>
          </a:p>
        </p:txBody>
      </p:sp>
      <p:sp>
        <p:nvSpPr>
          <p:cNvPr id="3" name="Content Placeholder 2"/>
          <p:cNvSpPr>
            <a:spLocks noGrp="1"/>
          </p:cNvSpPr>
          <p:nvPr>
            <p:ph idx="1"/>
          </p:nvPr>
        </p:nvSpPr>
        <p:spPr/>
        <p:txBody>
          <a:bodyPr/>
          <a:lstStyle/>
          <a:p>
            <a:r>
              <a:rPr lang="en-US" dirty="0" smtClean="0"/>
              <a:t>Bone conduction devices</a:t>
            </a:r>
          </a:p>
          <a:p>
            <a:pPr lvl="1"/>
            <a:r>
              <a:rPr lang="en-US" dirty="0" smtClean="0"/>
              <a:t>Bypasses the middle ear</a:t>
            </a:r>
          </a:p>
          <a:p>
            <a:pPr lvl="1"/>
            <a:r>
              <a:rPr lang="en-US" dirty="0" smtClean="0"/>
              <a:t>Useful with conductive hearing loss</a:t>
            </a:r>
          </a:p>
          <a:p>
            <a:pPr lvl="2"/>
            <a:r>
              <a:rPr lang="en-US" dirty="0" smtClean="0"/>
              <a:t>Middle-ear problems: chain luxation, no chain, cholesteatoma</a:t>
            </a:r>
            <a:endParaRPr lang="en-US" dirty="0"/>
          </a:p>
        </p:txBody>
      </p:sp>
      <p:pic>
        <p:nvPicPr>
          <p:cNvPr id="34818" name="Picture 2" descr="https://www.dovepress.com/cr_data/article_fulltext/s39000/39691/img/fig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6231" y="3140171"/>
            <a:ext cx="628650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33477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Rehabilitation</a:t>
            </a:r>
          </a:p>
        </p:txBody>
      </p:sp>
      <p:sp>
        <p:nvSpPr>
          <p:cNvPr id="3" name="Content Placeholder 2"/>
          <p:cNvSpPr>
            <a:spLocks noGrp="1"/>
          </p:cNvSpPr>
          <p:nvPr>
            <p:ph idx="1"/>
          </p:nvPr>
        </p:nvSpPr>
        <p:spPr>
          <a:xfrm>
            <a:off x="761021" y="1522134"/>
            <a:ext cx="3110892" cy="4761287"/>
          </a:xfrm>
        </p:spPr>
        <p:txBody>
          <a:bodyPr/>
          <a:lstStyle/>
          <a:p>
            <a:r>
              <a:rPr lang="en-US" dirty="0" smtClean="0"/>
              <a:t>Cochlear implants</a:t>
            </a:r>
          </a:p>
          <a:p>
            <a:pPr lvl="1"/>
            <a:r>
              <a:rPr lang="en-US" dirty="0" smtClean="0"/>
              <a:t>Bypasses IHCs</a:t>
            </a:r>
          </a:p>
          <a:p>
            <a:pPr lvl="1"/>
            <a:r>
              <a:rPr lang="en-US" dirty="0" smtClean="0"/>
              <a:t>Stimulates Spiral ganglion cells</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37396941"/>
              </p:ext>
            </p:extLst>
          </p:nvPr>
        </p:nvGraphicFramePr>
        <p:xfrm>
          <a:off x="4133850" y="2152650"/>
          <a:ext cx="4038600" cy="3200400"/>
        </p:xfrm>
        <a:graphic>
          <a:graphicData uri="http://schemas.openxmlformats.org/presentationml/2006/ole">
            <mc:AlternateContent xmlns:mc="http://schemas.openxmlformats.org/markup-compatibility/2006">
              <mc:Choice xmlns:v="urn:schemas-microsoft-com:vml" Requires="v">
                <p:oleObj spid="_x0000_s35854" name="Clip" r:id="rId3" imgW="4761905" imgH="3200000" progId="MS_ClipArt_Gallery.2">
                  <p:embed/>
                </p:oleObj>
              </mc:Choice>
              <mc:Fallback>
                <p:oleObj name="Clip" r:id="rId3" imgW="4761905" imgH="320000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3850" y="2152650"/>
                        <a:ext cx="4038600" cy="320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63908070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 coding</a:t>
            </a:r>
            <a:endParaRPr lang="en-US" dirty="0"/>
          </a:p>
        </p:txBody>
      </p:sp>
      <p:pic>
        <p:nvPicPr>
          <p:cNvPr id="4" name="Picture 4" descr="C:\Barry\Drafts\vibrat12.wmf"/>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07983" y="1522413"/>
            <a:ext cx="7321685" cy="476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7030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Peoples response</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www.youtube.com/watch?v=mbe7x8GP2Ds</a:t>
            </a:r>
            <a:endParaRPr lang="en-US" dirty="0" smtClean="0"/>
          </a:p>
          <a:p>
            <a:endParaRPr lang="en-US" dirty="0"/>
          </a:p>
        </p:txBody>
      </p:sp>
    </p:spTree>
    <p:extLst>
      <p:ext uri="{BB962C8B-B14F-4D97-AF65-F5344CB8AC3E}">
        <p14:creationId xmlns:p14="http://schemas.microsoft.com/office/powerpoint/2010/main" val="133495988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a:t>
            </a:r>
            <a:r>
              <a:rPr lang="is-IS" dirty="0" smtClean="0"/>
              <a:t>…</a:t>
            </a:r>
            <a:endParaRPr lang="en-US" dirty="0"/>
          </a:p>
        </p:txBody>
      </p:sp>
      <p:sp>
        <p:nvSpPr>
          <p:cNvPr id="3" name="Content Placeholder 2"/>
          <p:cNvSpPr>
            <a:spLocks noGrp="1"/>
          </p:cNvSpPr>
          <p:nvPr>
            <p:ph idx="1"/>
          </p:nvPr>
        </p:nvSpPr>
        <p:spPr/>
        <p:txBody>
          <a:bodyPr/>
          <a:lstStyle/>
          <a:p>
            <a:r>
              <a:rPr lang="en-US" dirty="0" smtClean="0"/>
              <a:t>You should be able to </a:t>
            </a:r>
          </a:p>
          <a:p>
            <a:pPr lvl="1"/>
            <a:r>
              <a:rPr lang="en-US" dirty="0" smtClean="0"/>
              <a:t>name different parts of the ear, name and explain their function</a:t>
            </a:r>
          </a:p>
          <a:p>
            <a:pPr lvl="1"/>
            <a:r>
              <a:rPr lang="en-US" dirty="0" smtClean="0"/>
              <a:t>Explain the transduction from sound to action potentials</a:t>
            </a:r>
          </a:p>
          <a:p>
            <a:pPr lvl="1"/>
            <a:r>
              <a:rPr lang="en-US" dirty="0" smtClean="0"/>
              <a:t>Explain how bone-conduction may help rehabilitation</a:t>
            </a:r>
          </a:p>
          <a:p>
            <a:pPr lvl="1"/>
            <a:r>
              <a:rPr lang="en-US" dirty="0" smtClean="0"/>
              <a:t>Explain how the size and shape of an organism affects their sensitivity to sound (and vocalizations)</a:t>
            </a:r>
          </a:p>
          <a:p>
            <a:pPr lvl="1"/>
            <a:r>
              <a:rPr lang="en-US" dirty="0" smtClean="0"/>
              <a:t>How objective measurements can be used to diagnose hearing</a:t>
            </a:r>
          </a:p>
          <a:p>
            <a:pPr lvl="1"/>
            <a:r>
              <a:rPr lang="en-US" dirty="0" smtClean="0"/>
              <a:t>What types of rehabilitation exist and how they work</a:t>
            </a:r>
            <a:endParaRPr lang="en-US" dirty="0"/>
          </a:p>
        </p:txBody>
      </p:sp>
    </p:spTree>
    <p:extLst>
      <p:ext uri="{BB962C8B-B14F-4D97-AF65-F5344CB8AC3E}">
        <p14:creationId xmlns:p14="http://schemas.microsoft.com/office/powerpoint/2010/main" val="21431141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Longitudinal sound wave</a:t>
            </a:r>
            <a:endParaRPr lang="en-US" dirty="0"/>
          </a:p>
        </p:txBody>
      </p:sp>
      <p:pic>
        <p:nvPicPr>
          <p:cNvPr id="4" name="Picture 4" descr="longipatm"/>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14350" y="1333967"/>
            <a:ext cx="7091362" cy="521076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6700838" y="6157378"/>
            <a:ext cx="776287" cy="387350"/>
          </a:xfrm>
          <a:prstGeom prst="rect">
            <a:avLst/>
          </a:prstGeom>
          <a:solidFill>
            <a:schemeClr val="bg1"/>
          </a:solidFill>
          <a:ln w="635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p>
            <a:pPr marL="0" marR="0" indent="0" algn="ctr" defTabSz="8636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accent2"/>
              </a:solidFill>
              <a:effectLst/>
              <a:latin typeface="AZGCaspariT" charset="0"/>
              <a:ea typeface="ＭＳ Ｐゴシック" charset="0"/>
            </a:endParaRPr>
          </a:p>
        </p:txBody>
      </p:sp>
      <p:sp>
        <p:nvSpPr>
          <p:cNvPr id="6" name="AutoShape 4" descr="lambda ={\frac {v}{f}}\,\,,"/>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8" name="Rectangle 7"/>
              <p:cNvSpPr/>
              <p:nvPr/>
            </p:nvSpPr>
            <p:spPr>
              <a:xfrm>
                <a:off x="7477125" y="3371850"/>
                <a:ext cx="900816" cy="61574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a:latin typeface="Cambria Math" charset="0"/>
                        </a:rPr>
                        <m:t>𝜆</m:t>
                      </m:r>
                      <m:r>
                        <a:rPr lang="en-US" sz="1800" i="0">
                          <a:latin typeface="Cambria Math" charset="0"/>
                        </a:rPr>
                        <m:t>= </m:t>
                      </m:r>
                      <m:f>
                        <m:fPr>
                          <m:ctrlPr>
                            <a:rPr lang="en-US" sz="1800" i="1">
                              <a:latin typeface="Cambria Math" charset="0"/>
                            </a:rPr>
                          </m:ctrlPr>
                        </m:fPr>
                        <m:num>
                          <m:r>
                            <a:rPr lang="en-US" sz="1800" i="1">
                              <a:latin typeface="Cambria Math" charset="0"/>
                            </a:rPr>
                            <m:t>𝑣</m:t>
                          </m:r>
                        </m:num>
                        <m:den>
                          <m:r>
                            <a:rPr lang="en-US" sz="1800" i="1">
                              <a:latin typeface="Cambria Math" charset="0"/>
                            </a:rPr>
                            <m:t>𝑓</m:t>
                          </m:r>
                        </m:den>
                      </m:f>
                    </m:oMath>
                  </m:oMathPara>
                </a14:m>
                <a:endParaRPr lang="en-US" sz="1800" dirty="0"/>
              </a:p>
            </p:txBody>
          </p:sp>
        </mc:Choice>
        <mc:Fallback xmlns="">
          <p:sp>
            <p:nvSpPr>
              <p:cNvPr id="8" name="Rectangle 7"/>
              <p:cNvSpPr>
                <a:spLocks noRot="1" noChangeAspect="1" noMove="1" noResize="1" noEditPoints="1" noAdjustHandles="1" noChangeArrowheads="1" noChangeShapeType="1" noTextEdit="1"/>
              </p:cNvSpPr>
              <p:nvPr/>
            </p:nvSpPr>
            <p:spPr>
              <a:xfrm>
                <a:off x="7477125" y="3371850"/>
                <a:ext cx="900816" cy="615746"/>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7196933" y="2258590"/>
                <a:ext cx="1947067"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a:latin typeface="Cambria Math" charset="0"/>
                        </a:rPr>
                        <m:t>𝜆</m:t>
                      </m:r>
                    </m:oMath>
                  </m:oMathPara>
                </a14:m>
                <a:endParaRPr lang="en-US" sz="2000" dirty="0" smtClean="0"/>
              </a:p>
              <a:p>
                <a:r>
                  <a:rPr lang="en-US" sz="2000" dirty="0" smtClean="0"/>
                  <a:t> wavelength</a:t>
                </a:r>
                <a:endParaRPr lang="en-US" sz="2000" dirty="0"/>
              </a:p>
            </p:txBody>
          </p:sp>
        </mc:Choice>
        <mc:Fallback xmlns="">
          <p:sp>
            <p:nvSpPr>
              <p:cNvPr id="9" name="Rectangle 8"/>
              <p:cNvSpPr>
                <a:spLocks noRot="1" noChangeAspect="1" noMove="1" noResize="1" noEditPoints="1" noAdjustHandles="1" noChangeArrowheads="1" noChangeShapeType="1" noTextEdit="1"/>
              </p:cNvSpPr>
              <p:nvPr/>
            </p:nvSpPr>
            <p:spPr>
              <a:xfrm>
                <a:off x="7196933" y="2258590"/>
                <a:ext cx="1947067" cy="707886"/>
              </a:xfrm>
              <a:prstGeom prst="rect">
                <a:avLst/>
              </a:prstGeom>
              <a:blipFill rotWithShape="0">
                <a:blip r:embed="rId4"/>
                <a:stretch>
                  <a:fillRect l="-313" b="-14655"/>
                </a:stretch>
              </a:blipFill>
            </p:spPr>
            <p:txBody>
              <a:bodyPr/>
              <a:lstStyle/>
              <a:p>
                <a:r>
                  <a:rPr lang="en-US">
                    <a:noFill/>
                  </a:rPr>
                  <a:t> </a:t>
                </a:r>
              </a:p>
            </p:txBody>
          </p:sp>
        </mc:Fallback>
      </mc:AlternateContent>
    </p:spTree>
    <p:extLst>
      <p:ext uri="{BB962C8B-B14F-4D97-AF65-F5344CB8AC3E}">
        <p14:creationId xmlns:p14="http://schemas.microsoft.com/office/powerpoint/2010/main" val="19887584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Measurements of sound pressure levels</a:t>
            </a:r>
            <a:endParaRPr lang="en-US" dirty="0"/>
          </a:p>
        </p:txBody>
      </p:sp>
      <p:sp>
        <p:nvSpPr>
          <p:cNvPr id="3" name="Content Placeholder 2"/>
          <p:cNvSpPr>
            <a:spLocks noGrp="1"/>
          </p:cNvSpPr>
          <p:nvPr>
            <p:ph idx="1"/>
          </p:nvPr>
        </p:nvSpPr>
        <p:spPr/>
        <p:txBody>
          <a:bodyPr/>
          <a:lstStyle/>
          <a:p>
            <a:r>
              <a:rPr lang="en-US" dirty="0" smtClean="0"/>
              <a:t>Sound pressure levels are measured in terms of the pressure difference around the atmospheric pressure</a:t>
            </a:r>
            <a:endParaRPr lang="en-US" dirty="0"/>
          </a:p>
        </p:txBody>
      </p:sp>
      <p:sp>
        <p:nvSpPr>
          <p:cNvPr id="4" name="Text Box 44"/>
          <p:cNvSpPr txBox="1">
            <a:spLocks noChangeArrowheads="1"/>
          </p:cNvSpPr>
          <p:nvPr/>
        </p:nvSpPr>
        <p:spPr bwMode="auto">
          <a:xfrm>
            <a:off x="1143000" y="4724400"/>
            <a:ext cx="1409360"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a:ea typeface="ＭＳ Ｐゴシック" charset="0"/>
              </a:rPr>
              <a:t>P(x) = </a:t>
            </a:r>
            <a:r>
              <a:rPr lang="en-US" dirty="0" err="1" smtClean="0">
                <a:ea typeface="ＭＳ Ｐゴシック" charset="0"/>
              </a:rPr>
              <a:t>P</a:t>
            </a:r>
            <a:r>
              <a:rPr lang="en-US" baseline="-25000" dirty="0" err="1" smtClean="0">
                <a:ea typeface="ＭＳ Ｐゴシック" charset="0"/>
              </a:rPr>
              <a:t>atm</a:t>
            </a:r>
            <a:r>
              <a:rPr lang="en-US" dirty="0" smtClean="0">
                <a:ea typeface="ＭＳ Ｐゴシック" charset="0"/>
              </a:rPr>
              <a:t> </a:t>
            </a:r>
            <a:r>
              <a:rPr lang="en-US" dirty="0">
                <a:ea typeface="ＭＳ Ｐゴシック" charset="0"/>
              </a:rPr>
              <a:t>+ p(x)</a:t>
            </a:r>
          </a:p>
        </p:txBody>
      </p:sp>
      <p:sp>
        <p:nvSpPr>
          <p:cNvPr id="5" name="Text Box 45"/>
          <p:cNvSpPr txBox="1">
            <a:spLocks noChangeArrowheads="1"/>
          </p:cNvSpPr>
          <p:nvPr/>
        </p:nvSpPr>
        <p:spPr bwMode="auto">
          <a:xfrm>
            <a:off x="1524000" y="5715000"/>
            <a:ext cx="3507692"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a:ea typeface="ＭＳ Ｐゴシック" charset="0"/>
              </a:rPr>
              <a:t>Average pressure </a:t>
            </a:r>
            <a:r>
              <a:rPr lang="en-US" dirty="0" err="1" smtClean="0">
                <a:ea typeface="ＭＳ Ｐゴシック" charset="0"/>
              </a:rPr>
              <a:t>Patm</a:t>
            </a:r>
            <a:r>
              <a:rPr lang="en-US" dirty="0" smtClean="0">
                <a:ea typeface="ＭＳ Ｐゴシック" charset="0"/>
              </a:rPr>
              <a:t> = </a:t>
            </a:r>
            <a:r>
              <a:rPr lang="en-US" dirty="0">
                <a:ea typeface="ＭＳ Ｐゴシック" charset="0"/>
              </a:rPr>
              <a:t>1 </a:t>
            </a:r>
            <a:r>
              <a:rPr lang="en-US" dirty="0" err="1">
                <a:ea typeface="ＭＳ Ｐゴシック" charset="0"/>
              </a:rPr>
              <a:t>atm</a:t>
            </a:r>
            <a:r>
              <a:rPr lang="en-US" dirty="0">
                <a:ea typeface="ＭＳ Ｐゴシック" charset="0"/>
              </a:rPr>
              <a:t> = 10</a:t>
            </a:r>
            <a:r>
              <a:rPr lang="en-US" baseline="30000" dirty="0">
                <a:ea typeface="ＭＳ Ｐゴシック" charset="0"/>
              </a:rPr>
              <a:t>5</a:t>
            </a:r>
            <a:r>
              <a:rPr lang="en-US" dirty="0">
                <a:ea typeface="ＭＳ Ｐゴシック" charset="0"/>
              </a:rPr>
              <a:t> Pa [N/m</a:t>
            </a:r>
            <a:r>
              <a:rPr lang="en-US" baseline="30000" dirty="0">
                <a:ea typeface="ＭＳ Ｐゴシック" charset="0"/>
              </a:rPr>
              <a:t>2</a:t>
            </a:r>
            <a:r>
              <a:rPr lang="en-US" dirty="0">
                <a:ea typeface="ＭＳ Ｐゴシック" charset="0"/>
              </a:rPr>
              <a:t>]</a:t>
            </a:r>
          </a:p>
        </p:txBody>
      </p:sp>
      <p:sp>
        <p:nvSpPr>
          <p:cNvPr id="6" name="Line 47"/>
          <p:cNvSpPr>
            <a:spLocks noChangeShapeType="1"/>
          </p:cNvSpPr>
          <p:nvPr/>
        </p:nvSpPr>
        <p:spPr bwMode="auto">
          <a:xfrm flipH="1" flipV="1">
            <a:off x="2438400" y="5181600"/>
            <a:ext cx="228600" cy="609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nl-NL">
              <a:ea typeface="ＭＳ Ｐゴシック"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020" y="2700910"/>
            <a:ext cx="6737059" cy="2058335"/>
          </a:xfrm>
          <a:prstGeom prst="rect">
            <a:avLst/>
          </a:prstGeom>
        </p:spPr>
      </p:pic>
    </p:spTree>
    <p:extLst>
      <p:ext uri="{BB962C8B-B14F-4D97-AF65-F5344CB8AC3E}">
        <p14:creationId xmlns:p14="http://schemas.microsoft.com/office/powerpoint/2010/main" val="861979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5"/>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Lst>
  </p:timing>
</p:sld>
</file>

<file path=ppt/theme/theme1.xml><?xml version="1.0" encoding="utf-8"?>
<a:theme xmlns:a="http://schemas.openxmlformats.org/drawingml/2006/main" name="UMCG">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ZGCaspariTMedium"/>
        <a:ea typeface="ＭＳ Ｐゴシック"/>
        <a:cs typeface=""/>
      </a:majorFont>
      <a:minorFont>
        <a:latin typeface="AZGCaspariT"/>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0080"/>
        </a:solidFill>
        <a:ln w="63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0" marR="0" indent="0" algn="ctr" defTabSz="8636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a:ln>
              <a:noFill/>
            </a:ln>
            <a:solidFill>
              <a:schemeClr val="accent2"/>
            </a:solidFill>
            <a:effectLst/>
            <a:latin typeface="AZGCaspariT" charset="0"/>
            <a:ea typeface="ＭＳ Ｐゴシック" charset="0"/>
          </a:defRPr>
        </a:defPPr>
      </a:lstStyle>
    </a:spDef>
    <a:lnDef>
      <a:spPr bwMode="auto">
        <a:xfrm>
          <a:off x="0" y="0"/>
          <a:ext cx="1" cy="1"/>
        </a:xfrm>
        <a:custGeom>
          <a:avLst/>
          <a:gdLst/>
          <a:ahLst/>
          <a:cxnLst/>
          <a:rect l="0" t="0" r="0" b="0"/>
          <a:pathLst/>
        </a:custGeom>
        <a:solidFill>
          <a:srgbClr val="000080"/>
        </a:solidFill>
        <a:ln w="63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0" marR="0" indent="0" algn="ctr" defTabSz="8636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a:ln>
              <a:noFill/>
            </a:ln>
            <a:solidFill>
              <a:schemeClr val="accent2"/>
            </a:solidFill>
            <a:effectLst/>
            <a:latin typeface="AZGCaspariT" charset="0"/>
            <a:ea typeface="ＭＳ Ｐゴシック"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UMCG</Template>
  <TotalTime>4142</TotalTime>
  <Words>1889</Words>
  <Application>Microsoft Macintosh PowerPoint</Application>
  <PresentationFormat>On-screen Show (4:3)</PresentationFormat>
  <Paragraphs>321</Paragraphs>
  <Slides>74</Slides>
  <Notes>23</Notes>
  <HiddenSlides>1</HiddenSlides>
  <MMClips>1</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74</vt:i4>
      </vt:variant>
    </vt:vector>
  </HeadingPairs>
  <TitlesOfParts>
    <vt:vector size="85" baseType="lpstr">
      <vt:lpstr>AZGCaspariT</vt:lpstr>
      <vt:lpstr>AZGCaspariTCapsMedium</vt:lpstr>
      <vt:lpstr>AZGCaspariTMedium</vt:lpstr>
      <vt:lpstr>Calibri</vt:lpstr>
      <vt:lpstr>Cambria Math</vt:lpstr>
      <vt:lpstr>Lucida Grande</vt:lpstr>
      <vt:lpstr>ＭＳ Ｐゴシック</vt:lpstr>
      <vt:lpstr>Wingdings</vt:lpstr>
      <vt:lpstr>Arial</vt:lpstr>
      <vt:lpstr>UMCG</vt:lpstr>
      <vt:lpstr>Clip</vt:lpstr>
      <vt:lpstr>Capita 5 from sound to hearing</vt:lpstr>
      <vt:lpstr>After this capita</vt:lpstr>
      <vt:lpstr>Outline</vt:lpstr>
      <vt:lpstr>Sound and acoustics</vt:lpstr>
      <vt:lpstr>Question</vt:lpstr>
      <vt:lpstr>PowerPoint Presentation</vt:lpstr>
      <vt:lpstr>Sound is mediated by vibrating particles in gas, fluids and solids.</vt:lpstr>
      <vt:lpstr>Longitudinal sound wave</vt:lpstr>
      <vt:lpstr>Measurements of sound pressure levels</vt:lpstr>
      <vt:lpstr>… and express it against a reference value</vt:lpstr>
      <vt:lpstr>Interim: RMS </vt:lpstr>
      <vt:lpstr>Q: Loudest sound possible?</vt:lpstr>
      <vt:lpstr>Measuring sound – sound level meter</vt:lpstr>
      <vt:lpstr>Human sensitivity to sound – minimum audible field (MAF)</vt:lpstr>
      <vt:lpstr>Equal loudness contours</vt:lpstr>
      <vt:lpstr>The ear anatomy &amp; function</vt:lpstr>
      <vt:lpstr>PowerPoint Presentation</vt:lpstr>
      <vt:lpstr>The outer ear: difference between dB SPL and HL</vt:lpstr>
      <vt:lpstr>Acoustics of the outer ear</vt:lpstr>
      <vt:lpstr>The middle ear</vt:lpstr>
      <vt:lpstr>Middle ear ossicles: Hammer, Anvil, Stirrup</vt:lpstr>
      <vt:lpstr>Middle ear function</vt:lpstr>
      <vt:lpstr>PowerPoint Presentation</vt:lpstr>
      <vt:lpstr>PowerPoint Presentation</vt:lpstr>
      <vt:lpstr>PowerPoint Presentation</vt:lpstr>
      <vt:lpstr>CT-scan</vt:lpstr>
      <vt:lpstr>Voie (Hear. Res. 2002, 171, 119-128). Guinea pig ear with OPFOS imaging technique.</vt:lpstr>
      <vt:lpstr>3D-reconstruction</vt:lpstr>
      <vt:lpstr>Voie (Hear. Res. 2002, 171, 119-128). Guinea pig ear with OPFOS imaging technique.</vt:lpstr>
      <vt:lpstr>From the middle ear to the inner ear</vt:lpstr>
      <vt:lpstr>Tonotopy</vt:lpstr>
      <vt:lpstr>Tonotopy</vt:lpstr>
      <vt:lpstr>PowerPoint Presentation</vt:lpstr>
      <vt:lpstr>PowerPoint Presentation</vt:lpstr>
      <vt:lpstr>PowerPoint Presentation</vt:lpstr>
      <vt:lpstr>Organ of Cortic (anatomy)</vt:lpstr>
      <vt:lpstr>PowerPoint Presentation</vt:lpstr>
      <vt:lpstr>PowerPoint Presentation</vt:lpstr>
      <vt:lpstr>PowerPoint Presentation</vt:lpstr>
      <vt:lpstr>Binnenste haarcel</vt:lpstr>
      <vt:lpstr>Hair cells and cell bodies confocal microscopy </vt:lpstr>
      <vt:lpstr>IHCs &amp; OHCs</vt:lpstr>
      <vt:lpstr>Afferent innervation  (inner ear to the brain)</vt:lpstr>
      <vt:lpstr>Innervation of the cochlea</vt:lpstr>
      <vt:lpstr>Chemical organization in the cochlear</vt:lpstr>
      <vt:lpstr>Inner hair cell function</vt:lpstr>
      <vt:lpstr>Inner hair cells (IHCs)</vt:lpstr>
      <vt:lpstr>Outer hair cells (OHCs)</vt:lpstr>
      <vt:lpstr>Function IHCs &amp; OHCs</vt:lpstr>
      <vt:lpstr>OHCs and IHCs</vt:lpstr>
      <vt:lpstr>Length changes of outer hair cells</vt:lpstr>
      <vt:lpstr>Passive and active cochlea</vt:lpstr>
      <vt:lpstr>Diagnostic testing</vt:lpstr>
      <vt:lpstr>Objective methods</vt:lpstr>
      <vt:lpstr>PowerPoint Presentation</vt:lpstr>
      <vt:lpstr>Recap active mechanisms in cochlea</vt:lpstr>
      <vt:lpstr>OAEs</vt:lpstr>
      <vt:lpstr>Click-evoked OAE</vt:lpstr>
      <vt:lpstr>TEOAE bij een pasgeborene</vt:lpstr>
      <vt:lpstr>Distortion-product emissions</vt:lpstr>
      <vt:lpstr>Example of distortion-product emission</vt:lpstr>
      <vt:lpstr>DPOAE</vt:lpstr>
      <vt:lpstr>OAE as Measure of Cochlear Health</vt:lpstr>
      <vt:lpstr>ABR</vt:lpstr>
      <vt:lpstr>Brainstem Evoked Response Audiometry</vt:lpstr>
      <vt:lpstr>Origins</vt:lpstr>
      <vt:lpstr>ABR example</vt:lpstr>
      <vt:lpstr>PowerPoint Presentation</vt:lpstr>
      <vt:lpstr>Rehabilitation</vt:lpstr>
      <vt:lpstr>Rehabilitation</vt:lpstr>
      <vt:lpstr>Rehabilitation</vt:lpstr>
      <vt:lpstr>CI coding</vt:lpstr>
      <vt:lpstr>Peoples response</vt:lpstr>
      <vt:lpstr>Now…</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sound to hearing</dc:title>
  <dc:creator>Cris Lanting</dc:creator>
  <cp:lastModifiedBy>Cris Lanting</cp:lastModifiedBy>
  <cp:revision>70</cp:revision>
  <dcterms:created xsi:type="dcterms:W3CDTF">2016-06-07T05:27:25Z</dcterms:created>
  <dcterms:modified xsi:type="dcterms:W3CDTF">2016-06-15T13:24:02Z</dcterms:modified>
</cp:coreProperties>
</file>